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bookmarkIdSeed="4">
  <p:sldMasterIdLst>
    <p:sldMasterId id="2147483701" r:id="rId1"/>
  </p:sldMasterIdLst>
  <p:notesMasterIdLst>
    <p:notesMasterId r:id="rId41"/>
  </p:notesMasterIdLst>
  <p:sldIdLst>
    <p:sldId id="297" r:id="rId2"/>
    <p:sldId id="322" r:id="rId3"/>
    <p:sldId id="323" r:id="rId4"/>
    <p:sldId id="335" r:id="rId5"/>
    <p:sldId id="336" r:id="rId6"/>
    <p:sldId id="259" r:id="rId7"/>
    <p:sldId id="324" r:id="rId8"/>
    <p:sldId id="325" r:id="rId9"/>
    <p:sldId id="326" r:id="rId10"/>
    <p:sldId id="327" r:id="rId11"/>
    <p:sldId id="329" r:id="rId12"/>
    <p:sldId id="285" r:id="rId13"/>
    <p:sldId id="307" r:id="rId14"/>
    <p:sldId id="263" r:id="rId15"/>
    <p:sldId id="270" r:id="rId16"/>
    <p:sldId id="262" r:id="rId17"/>
    <p:sldId id="269" r:id="rId18"/>
    <p:sldId id="273" r:id="rId19"/>
    <p:sldId id="331" r:id="rId20"/>
    <p:sldId id="275" r:id="rId21"/>
    <p:sldId id="279" r:id="rId22"/>
    <p:sldId id="282" r:id="rId23"/>
    <p:sldId id="332" r:id="rId24"/>
    <p:sldId id="315" r:id="rId25"/>
    <p:sldId id="316" r:id="rId26"/>
    <p:sldId id="317" r:id="rId27"/>
    <p:sldId id="318" r:id="rId28"/>
    <p:sldId id="319" r:id="rId29"/>
    <p:sldId id="305" r:id="rId30"/>
    <p:sldId id="320" r:id="rId31"/>
    <p:sldId id="321" r:id="rId32"/>
    <p:sldId id="309" r:id="rId33"/>
    <p:sldId id="310" r:id="rId34"/>
    <p:sldId id="312" r:id="rId35"/>
    <p:sldId id="311" r:id="rId36"/>
    <p:sldId id="313" r:id="rId37"/>
    <p:sldId id="333" r:id="rId38"/>
    <p:sldId id="334" r:id="rId39"/>
    <p:sldId id="283"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847" autoAdjust="0"/>
    <p:restoredTop sz="94660"/>
  </p:normalViewPr>
  <p:slideViewPr>
    <p:cSldViewPr>
      <p:cViewPr varScale="1">
        <p:scale>
          <a:sx n="56" d="100"/>
          <a:sy n="56" d="100"/>
        </p:scale>
        <p:origin x="7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D:\abd%20alrhman\Noura\&#1575;&#1604;&#1585;&#1587;&#1575;&#1604;&#1577;\&#1605;&#1582;&#1591;&#1591;&#1575;&#1578;%20&#1578;&#1581;&#1575;&#1604;&#1610;&#1604;\&#1578;&#1581;&#1604;&#1610;&#1604;%20&#1573;&#1581;&#1589;&#1575;&#1574;&#1610;%20&#1587;&#1575;&#1605;&#1610;%20&#1606;&#1607;&#1575;&#1574;&#161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abd%20alrhman\Noura\&#1575;&#1604;&#1585;&#1587;&#1575;&#1604;&#1577;\&#1605;&#1582;&#1591;&#1591;&#1575;&#1578;%20&#1578;&#1581;&#1575;&#1604;&#1610;&#1604;\&#1578;&#1581;&#1604;&#1610;&#1604;%20&#1573;&#1581;&#1589;&#1575;&#1574;&#1610;%20&#1587;&#1575;&#1605;&#1610;%20&#1606;&#1607;&#1575;&#1574;&#161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abd%20alrhman\Noura\&#1575;&#1604;&#1585;&#1587;&#1575;&#1604;&#1577;\&#1605;&#1582;&#1591;&#1591;&#1575;&#1578;%20&#1578;&#1581;&#1575;&#1604;&#1610;&#1604;\&#1578;&#1581;&#1604;&#1610;&#1604;%20&#1573;&#1581;&#1589;&#1575;&#1574;&#1610;%20&#1587;&#1575;&#1605;&#1610;%20&#1606;&#1607;&#1575;&#1574;&#161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abd%20alrhman\Noura\&#1575;&#1604;&#1585;&#1587;&#1575;&#1604;&#1577;\&#1605;&#1582;&#1591;&#1591;&#1575;&#1578;%20&#1578;&#1581;&#1575;&#1604;&#1610;&#1604;\&#1578;&#1581;&#1604;&#1610;&#1604;%20&#1573;&#1581;&#1589;&#1575;&#1574;&#1610;%20&#1587;&#1575;&#1605;&#1610;%20&#1606;&#1607;&#1575;&#1574;&#161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abd%20alrhman\Noura\&#1575;&#1604;&#1585;&#1587;&#1575;&#1604;&#1577;\&#1605;&#1582;&#1591;&#1591;&#1575;&#1578;%20&#1578;&#1581;&#1575;&#1604;&#1610;&#1604;\&#1578;&#1581;&#1604;&#1610;&#1604;%20&#1573;&#1581;&#1589;&#1575;&#1574;&#1610;%20&#1587;&#1575;&#1605;&#1610;%20&#1606;&#1607;&#1575;&#1574;&#161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abd%20alrhman\Noura\&#1575;&#1604;&#1585;&#1587;&#1575;&#1604;&#1577;\&#1605;&#1582;&#1591;&#1591;&#1575;&#1578;%20&#1578;&#1581;&#1575;&#1604;&#1610;&#1604;\&#1578;&#1581;&#1604;&#1610;&#1604;%20&#1573;&#1581;&#1589;&#1575;&#1574;&#1610;%20&#1587;&#1575;&#1605;&#1610;%20&#1606;&#1607;&#1575;&#1574;&#161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abd%20alrhman\Noura\&#1575;&#1604;&#1585;&#1587;&#1575;&#1604;&#1577;\&#1605;&#1582;&#1591;&#1591;&#1575;&#1578;%20&#1578;&#1581;&#1575;&#1604;&#1610;&#1604;\&#1578;&#1581;&#1604;&#1610;&#1604;%20&#1573;&#1581;&#1589;&#1575;&#1574;&#1610;%20&#1587;&#1575;&#1605;&#1610;%20&#1606;&#1607;&#1575;&#1574;&#1610;.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Sheet3!$B$1</c:f>
              <c:strCache>
                <c:ptCount val="1"/>
                <c:pt idx="0">
                  <c:v>متوسط البرولين</c:v>
                </c:pt>
              </c:strCache>
            </c:strRef>
          </c:tx>
          <c:spPr>
            <a:solidFill>
              <a:schemeClr val="accent1"/>
            </a:solidFill>
            <a:ln>
              <a:noFill/>
            </a:ln>
            <a:effectLst/>
          </c:spPr>
          <c:invertIfNegative val="0"/>
          <c:cat>
            <c:strRef>
              <c:f>Sheet3!$A$2:$A$7</c:f>
              <c:strCache>
                <c:ptCount val="6"/>
                <c:pt idx="0">
                  <c:v>حوراني</c:v>
                </c:pt>
                <c:pt idx="1">
                  <c:v>أكساد 65</c:v>
                </c:pt>
                <c:pt idx="2">
                  <c:v>شام 3</c:v>
                </c:pt>
                <c:pt idx="3">
                  <c:v>جولان 2</c:v>
                </c:pt>
                <c:pt idx="4">
                  <c:v>بحوث 10</c:v>
                </c:pt>
                <c:pt idx="5">
                  <c:v>شام 10</c:v>
                </c:pt>
              </c:strCache>
            </c:strRef>
          </c:cat>
          <c:val>
            <c:numRef>
              <c:f>Sheet3!$B$2:$B$7</c:f>
              <c:numCache>
                <c:formatCode>0.000</c:formatCode>
                <c:ptCount val="6"/>
                <c:pt idx="0">
                  <c:v>11.20511111111111</c:v>
                </c:pt>
                <c:pt idx="1">
                  <c:v>12.62922222222222</c:v>
                </c:pt>
                <c:pt idx="2">
                  <c:v>14.485222222222225</c:v>
                </c:pt>
                <c:pt idx="3">
                  <c:v>8.8304444444444439</c:v>
                </c:pt>
                <c:pt idx="4">
                  <c:v>10.036777777777777</c:v>
                </c:pt>
                <c:pt idx="5">
                  <c:v>11.089444444444444</c:v>
                </c:pt>
              </c:numCache>
            </c:numRef>
          </c:val>
          <c:extLst>
            <c:ext xmlns:c16="http://schemas.microsoft.com/office/drawing/2014/chart" uri="{C3380CC4-5D6E-409C-BE32-E72D297353CC}">
              <c16:uniqueId val="{00000000-17F6-49E1-B4AC-8BF1BBAC3430}"/>
            </c:ext>
          </c:extLst>
        </c:ser>
        <c:dLbls>
          <c:showLegendKey val="0"/>
          <c:showVal val="0"/>
          <c:showCatName val="0"/>
          <c:showSerName val="0"/>
          <c:showPercent val="0"/>
          <c:showBubbleSize val="0"/>
        </c:dLbls>
        <c:gapWidth val="219"/>
        <c:overlap val="-27"/>
        <c:axId val="598761880"/>
        <c:axId val="598762208"/>
      </c:barChart>
      <c:catAx>
        <c:axId val="598761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762208"/>
        <c:crosses val="autoZero"/>
        <c:auto val="1"/>
        <c:lblAlgn val="ctr"/>
        <c:lblOffset val="100"/>
        <c:noMultiLvlLbl val="0"/>
      </c:catAx>
      <c:valAx>
        <c:axId val="598762208"/>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761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Sheet3!$C$1</c:f>
              <c:strCache>
                <c:ptCount val="1"/>
                <c:pt idx="0">
                  <c:v>متوسط الكلوروفيل</c:v>
                </c:pt>
              </c:strCache>
            </c:strRef>
          </c:tx>
          <c:spPr>
            <a:solidFill>
              <a:schemeClr val="accent1"/>
            </a:solidFill>
            <a:ln>
              <a:noFill/>
            </a:ln>
            <a:effectLst/>
          </c:spPr>
          <c:invertIfNegative val="0"/>
          <c:cat>
            <c:strRef>
              <c:f>Sheet3!$A$2:$A$7</c:f>
              <c:strCache>
                <c:ptCount val="6"/>
                <c:pt idx="0">
                  <c:v>حوراني</c:v>
                </c:pt>
                <c:pt idx="1">
                  <c:v>أكساد 65</c:v>
                </c:pt>
                <c:pt idx="2">
                  <c:v>شام 3</c:v>
                </c:pt>
                <c:pt idx="3">
                  <c:v>جولان 2</c:v>
                </c:pt>
                <c:pt idx="4">
                  <c:v>بحوث 10</c:v>
                </c:pt>
                <c:pt idx="5">
                  <c:v>شام 10</c:v>
                </c:pt>
              </c:strCache>
            </c:strRef>
          </c:cat>
          <c:val>
            <c:numRef>
              <c:f>Sheet3!$C$2:$C$7</c:f>
              <c:numCache>
                <c:formatCode>0.000</c:formatCode>
                <c:ptCount val="6"/>
                <c:pt idx="0">
                  <c:v>47.720888888888886</c:v>
                </c:pt>
                <c:pt idx="1">
                  <c:v>47.004222222222218</c:v>
                </c:pt>
                <c:pt idx="2">
                  <c:v>43.861666666666657</c:v>
                </c:pt>
                <c:pt idx="3">
                  <c:v>43.236444444444452</c:v>
                </c:pt>
                <c:pt idx="4">
                  <c:v>46.636666666666663</c:v>
                </c:pt>
                <c:pt idx="5">
                  <c:v>49.211333333333329</c:v>
                </c:pt>
              </c:numCache>
            </c:numRef>
          </c:val>
          <c:extLst>
            <c:ext xmlns:c16="http://schemas.microsoft.com/office/drawing/2014/chart" uri="{C3380CC4-5D6E-409C-BE32-E72D297353CC}">
              <c16:uniqueId val="{00000000-F216-4418-A9B3-B2A659A50E54}"/>
            </c:ext>
          </c:extLst>
        </c:ser>
        <c:dLbls>
          <c:showLegendKey val="0"/>
          <c:showVal val="0"/>
          <c:showCatName val="0"/>
          <c:showSerName val="0"/>
          <c:showPercent val="0"/>
          <c:showBubbleSize val="0"/>
        </c:dLbls>
        <c:gapWidth val="219"/>
        <c:overlap val="-27"/>
        <c:axId val="491335288"/>
        <c:axId val="491330040"/>
      </c:barChart>
      <c:catAx>
        <c:axId val="491335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1330040"/>
        <c:crosses val="autoZero"/>
        <c:auto val="1"/>
        <c:lblAlgn val="ctr"/>
        <c:lblOffset val="100"/>
        <c:noMultiLvlLbl val="0"/>
      </c:catAx>
      <c:valAx>
        <c:axId val="491330040"/>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1335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Sheet3!$D$1</c:f>
              <c:strCache>
                <c:ptCount val="1"/>
                <c:pt idx="0">
                  <c:v>متوسط السكريات</c:v>
                </c:pt>
              </c:strCache>
            </c:strRef>
          </c:tx>
          <c:spPr>
            <a:solidFill>
              <a:schemeClr val="accent1"/>
            </a:solidFill>
            <a:ln>
              <a:noFill/>
            </a:ln>
            <a:effectLst/>
          </c:spPr>
          <c:invertIfNegative val="0"/>
          <c:cat>
            <c:strRef>
              <c:f>Sheet3!$A$2:$A$7</c:f>
              <c:strCache>
                <c:ptCount val="6"/>
                <c:pt idx="0">
                  <c:v>حوراني</c:v>
                </c:pt>
                <c:pt idx="1">
                  <c:v>أكساد 65</c:v>
                </c:pt>
                <c:pt idx="2">
                  <c:v>شام 3</c:v>
                </c:pt>
                <c:pt idx="3">
                  <c:v>جولان 2</c:v>
                </c:pt>
                <c:pt idx="4">
                  <c:v>بحوث 10</c:v>
                </c:pt>
                <c:pt idx="5">
                  <c:v>شام 10</c:v>
                </c:pt>
              </c:strCache>
            </c:strRef>
          </c:cat>
          <c:val>
            <c:numRef>
              <c:f>Sheet3!$D$2:$D$7</c:f>
              <c:numCache>
                <c:formatCode>0.000</c:formatCode>
                <c:ptCount val="6"/>
                <c:pt idx="0">
                  <c:v>58.887777777777778</c:v>
                </c:pt>
                <c:pt idx="1">
                  <c:v>53.492222222222217</c:v>
                </c:pt>
                <c:pt idx="2">
                  <c:v>54.628888888888888</c:v>
                </c:pt>
                <c:pt idx="3">
                  <c:v>77.665555555555557</c:v>
                </c:pt>
                <c:pt idx="4">
                  <c:v>64.525555555555556</c:v>
                </c:pt>
                <c:pt idx="5">
                  <c:v>65.297777777777796</c:v>
                </c:pt>
              </c:numCache>
            </c:numRef>
          </c:val>
          <c:extLst>
            <c:ext xmlns:c16="http://schemas.microsoft.com/office/drawing/2014/chart" uri="{C3380CC4-5D6E-409C-BE32-E72D297353CC}">
              <c16:uniqueId val="{00000000-D794-472C-B1C6-959B5C02E1E7}"/>
            </c:ext>
          </c:extLst>
        </c:ser>
        <c:dLbls>
          <c:showLegendKey val="0"/>
          <c:showVal val="0"/>
          <c:showCatName val="0"/>
          <c:showSerName val="0"/>
          <c:showPercent val="0"/>
          <c:showBubbleSize val="0"/>
        </c:dLbls>
        <c:gapWidth val="219"/>
        <c:overlap val="-27"/>
        <c:axId val="598182224"/>
        <c:axId val="598180256"/>
      </c:barChart>
      <c:catAx>
        <c:axId val="59818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180256"/>
        <c:crosses val="autoZero"/>
        <c:auto val="1"/>
        <c:lblAlgn val="ctr"/>
        <c:lblOffset val="100"/>
        <c:noMultiLvlLbl val="0"/>
      </c:catAx>
      <c:valAx>
        <c:axId val="598180256"/>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8182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ar-SY"/>
              <a:t>متوسط </a:t>
            </a:r>
            <a:r>
              <a:rPr lang="en-US"/>
              <a:t>MDA</a:t>
            </a:r>
            <a:r>
              <a:rPr lang="ar-SY"/>
              <a:t> في الأوراق</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Sheet3!$E$1</c:f>
              <c:strCache>
                <c:ptCount val="1"/>
                <c:pt idx="0">
                  <c:v>متوسط MDA/S</c:v>
                </c:pt>
              </c:strCache>
            </c:strRef>
          </c:tx>
          <c:spPr>
            <a:solidFill>
              <a:schemeClr val="accent1"/>
            </a:solidFill>
            <a:ln>
              <a:noFill/>
            </a:ln>
            <a:effectLst/>
          </c:spPr>
          <c:invertIfNegative val="0"/>
          <c:cat>
            <c:strRef>
              <c:f>Sheet3!$A$2:$A$7</c:f>
              <c:strCache>
                <c:ptCount val="6"/>
                <c:pt idx="0">
                  <c:v>حوراني</c:v>
                </c:pt>
                <c:pt idx="1">
                  <c:v>أكساد 65</c:v>
                </c:pt>
                <c:pt idx="2">
                  <c:v>شام 3</c:v>
                </c:pt>
                <c:pt idx="3">
                  <c:v>جولان 2</c:v>
                </c:pt>
                <c:pt idx="4">
                  <c:v>بحوث 10</c:v>
                </c:pt>
                <c:pt idx="5">
                  <c:v>شام 10</c:v>
                </c:pt>
              </c:strCache>
            </c:strRef>
          </c:cat>
          <c:val>
            <c:numRef>
              <c:f>Sheet3!$E$2:$E$7</c:f>
              <c:numCache>
                <c:formatCode>0.000</c:formatCode>
                <c:ptCount val="6"/>
                <c:pt idx="0">
                  <c:v>10.051111111111112</c:v>
                </c:pt>
                <c:pt idx="1">
                  <c:v>8.4566666666666688</c:v>
                </c:pt>
                <c:pt idx="2">
                  <c:v>7.9777777777777779</c:v>
                </c:pt>
                <c:pt idx="3">
                  <c:v>9.7111111111111104</c:v>
                </c:pt>
                <c:pt idx="4">
                  <c:v>8.0555555555555554</c:v>
                </c:pt>
                <c:pt idx="5">
                  <c:v>8.826666666666668</c:v>
                </c:pt>
              </c:numCache>
            </c:numRef>
          </c:val>
          <c:extLst>
            <c:ext xmlns:c16="http://schemas.microsoft.com/office/drawing/2014/chart" uri="{C3380CC4-5D6E-409C-BE32-E72D297353CC}">
              <c16:uniqueId val="{00000000-A27F-4C51-BF79-EB5EE02E28CF}"/>
            </c:ext>
          </c:extLst>
        </c:ser>
        <c:dLbls>
          <c:showLegendKey val="0"/>
          <c:showVal val="0"/>
          <c:showCatName val="0"/>
          <c:showSerName val="0"/>
          <c:showPercent val="0"/>
          <c:showBubbleSize val="0"/>
        </c:dLbls>
        <c:gapWidth val="219"/>
        <c:overlap val="-27"/>
        <c:axId val="558318360"/>
        <c:axId val="558321640"/>
      </c:barChart>
      <c:catAx>
        <c:axId val="558318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321640"/>
        <c:crosses val="autoZero"/>
        <c:auto val="1"/>
        <c:lblAlgn val="ctr"/>
        <c:lblOffset val="100"/>
        <c:noMultiLvlLbl val="0"/>
      </c:catAx>
      <c:valAx>
        <c:axId val="558321640"/>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318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ar-SY"/>
              <a:t>متوسط </a:t>
            </a:r>
            <a:r>
              <a:rPr lang="en-US"/>
              <a:t>MDA </a:t>
            </a:r>
            <a:r>
              <a:rPr lang="ar-SY"/>
              <a:t>في</a:t>
            </a:r>
            <a:r>
              <a:rPr lang="ar-SY" baseline="0"/>
              <a:t> الجذور</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Sheet3!$F$1</c:f>
              <c:strCache>
                <c:ptCount val="1"/>
                <c:pt idx="0">
                  <c:v>متوسط MDA/R</c:v>
                </c:pt>
              </c:strCache>
            </c:strRef>
          </c:tx>
          <c:spPr>
            <a:solidFill>
              <a:schemeClr val="accent1"/>
            </a:solidFill>
            <a:ln>
              <a:noFill/>
            </a:ln>
            <a:effectLst/>
          </c:spPr>
          <c:invertIfNegative val="0"/>
          <c:cat>
            <c:strRef>
              <c:f>Sheet3!$A$2:$A$7</c:f>
              <c:strCache>
                <c:ptCount val="6"/>
                <c:pt idx="0">
                  <c:v>حوراني</c:v>
                </c:pt>
                <c:pt idx="1">
                  <c:v>أكساد 65</c:v>
                </c:pt>
                <c:pt idx="2">
                  <c:v>شام 3</c:v>
                </c:pt>
                <c:pt idx="3">
                  <c:v>جولان 2</c:v>
                </c:pt>
                <c:pt idx="4">
                  <c:v>بحوث 10</c:v>
                </c:pt>
                <c:pt idx="5">
                  <c:v>شام 10</c:v>
                </c:pt>
              </c:strCache>
            </c:strRef>
          </c:cat>
          <c:val>
            <c:numRef>
              <c:f>Sheet3!$F$2:$F$7</c:f>
              <c:numCache>
                <c:formatCode>0.000</c:formatCode>
                <c:ptCount val="6"/>
                <c:pt idx="0">
                  <c:v>2.9077777777777776</c:v>
                </c:pt>
                <c:pt idx="1">
                  <c:v>2.9511111111111106</c:v>
                </c:pt>
                <c:pt idx="2">
                  <c:v>2.9977777777777774</c:v>
                </c:pt>
                <c:pt idx="3">
                  <c:v>2.78</c:v>
                </c:pt>
                <c:pt idx="4">
                  <c:v>2.2599999999999998</c:v>
                </c:pt>
                <c:pt idx="5">
                  <c:v>2.2355555555555555</c:v>
                </c:pt>
              </c:numCache>
            </c:numRef>
          </c:val>
          <c:extLst>
            <c:ext xmlns:c16="http://schemas.microsoft.com/office/drawing/2014/chart" uri="{C3380CC4-5D6E-409C-BE32-E72D297353CC}">
              <c16:uniqueId val="{00000000-A96B-462C-B542-78BB19DCDF29}"/>
            </c:ext>
          </c:extLst>
        </c:ser>
        <c:dLbls>
          <c:showLegendKey val="0"/>
          <c:showVal val="0"/>
          <c:showCatName val="0"/>
          <c:showSerName val="0"/>
          <c:showPercent val="0"/>
          <c:showBubbleSize val="0"/>
        </c:dLbls>
        <c:gapWidth val="219"/>
        <c:overlap val="-27"/>
        <c:axId val="491329056"/>
        <c:axId val="491334632"/>
      </c:barChart>
      <c:catAx>
        <c:axId val="491329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1334632"/>
        <c:crosses val="autoZero"/>
        <c:auto val="1"/>
        <c:lblAlgn val="ctr"/>
        <c:lblOffset val="100"/>
        <c:noMultiLvlLbl val="0"/>
      </c:catAx>
      <c:valAx>
        <c:axId val="491334632"/>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1329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ar-SY"/>
              <a:t>متوسط </a:t>
            </a:r>
            <a:r>
              <a:rPr lang="en-US"/>
              <a:t>RWC</a:t>
            </a:r>
            <a:r>
              <a:rPr lang="ar-SY" baseline="0"/>
              <a:t> </a:t>
            </a:r>
            <a:r>
              <a:rPr lang="ar-SY" sz="1400" b="0" i="0" u="none" strike="noStrike" baseline="0">
                <a:effectLst/>
              </a:rPr>
              <a:t>في الأوراق</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Sheet3!$G$1</c:f>
              <c:strCache>
                <c:ptCount val="1"/>
                <c:pt idx="0">
                  <c:v>متوسط RWC/S</c:v>
                </c:pt>
              </c:strCache>
            </c:strRef>
          </c:tx>
          <c:spPr>
            <a:solidFill>
              <a:schemeClr val="accent1"/>
            </a:solidFill>
            <a:ln>
              <a:noFill/>
            </a:ln>
            <a:effectLst/>
          </c:spPr>
          <c:invertIfNegative val="0"/>
          <c:cat>
            <c:strRef>
              <c:f>Sheet3!$A$2:$A$7</c:f>
              <c:strCache>
                <c:ptCount val="6"/>
                <c:pt idx="0">
                  <c:v>حوراني</c:v>
                </c:pt>
                <c:pt idx="1">
                  <c:v>أكساد 65</c:v>
                </c:pt>
                <c:pt idx="2">
                  <c:v>شام 3</c:v>
                </c:pt>
                <c:pt idx="3">
                  <c:v>جولان 2</c:v>
                </c:pt>
                <c:pt idx="4">
                  <c:v>بحوث 10</c:v>
                </c:pt>
                <c:pt idx="5">
                  <c:v>شام 10</c:v>
                </c:pt>
              </c:strCache>
            </c:strRef>
          </c:cat>
          <c:val>
            <c:numRef>
              <c:f>Sheet3!$G$2:$G$7</c:f>
              <c:numCache>
                <c:formatCode>0.000</c:formatCode>
                <c:ptCount val="6"/>
                <c:pt idx="0">
                  <c:v>53.892222222222216</c:v>
                </c:pt>
                <c:pt idx="1">
                  <c:v>53.415555555555549</c:v>
                </c:pt>
                <c:pt idx="2">
                  <c:v>53.467777777777776</c:v>
                </c:pt>
                <c:pt idx="3">
                  <c:v>41.93555555555556</c:v>
                </c:pt>
                <c:pt idx="4">
                  <c:v>55.677777777777777</c:v>
                </c:pt>
                <c:pt idx="5">
                  <c:v>46.595555555555556</c:v>
                </c:pt>
              </c:numCache>
            </c:numRef>
          </c:val>
          <c:extLst>
            <c:ext xmlns:c16="http://schemas.microsoft.com/office/drawing/2014/chart" uri="{C3380CC4-5D6E-409C-BE32-E72D297353CC}">
              <c16:uniqueId val="{00000000-31F9-4D36-A997-7FF1B61F60D0}"/>
            </c:ext>
          </c:extLst>
        </c:ser>
        <c:dLbls>
          <c:showLegendKey val="0"/>
          <c:showVal val="0"/>
          <c:showCatName val="0"/>
          <c:showSerName val="0"/>
          <c:showPercent val="0"/>
          <c:showBubbleSize val="0"/>
        </c:dLbls>
        <c:gapWidth val="219"/>
        <c:overlap val="-27"/>
        <c:axId val="491317248"/>
        <c:axId val="491318560"/>
      </c:barChart>
      <c:catAx>
        <c:axId val="491317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1318560"/>
        <c:crosses val="autoZero"/>
        <c:auto val="1"/>
        <c:lblAlgn val="ctr"/>
        <c:lblOffset val="100"/>
        <c:noMultiLvlLbl val="0"/>
      </c:catAx>
      <c:valAx>
        <c:axId val="491318560"/>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1317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ar-SY"/>
              <a:t>متوسط </a:t>
            </a:r>
            <a:r>
              <a:rPr lang="en-US"/>
              <a:t>RWC</a:t>
            </a:r>
            <a:r>
              <a:rPr lang="ar-SY" baseline="0"/>
              <a:t> </a:t>
            </a:r>
            <a:r>
              <a:rPr lang="ar-SY" sz="1400" b="0" i="0" u="none" strike="noStrike" baseline="0">
                <a:effectLst/>
              </a:rPr>
              <a:t>في الجذور</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Sheet3!$H$1</c:f>
              <c:strCache>
                <c:ptCount val="1"/>
                <c:pt idx="0">
                  <c:v>متوسط RWC/R</c:v>
                </c:pt>
              </c:strCache>
            </c:strRef>
          </c:tx>
          <c:spPr>
            <a:solidFill>
              <a:schemeClr val="accent1"/>
            </a:solidFill>
            <a:ln>
              <a:noFill/>
            </a:ln>
            <a:effectLst/>
          </c:spPr>
          <c:invertIfNegative val="0"/>
          <c:cat>
            <c:strRef>
              <c:f>Sheet3!$A$2:$A$7</c:f>
              <c:strCache>
                <c:ptCount val="6"/>
                <c:pt idx="0">
                  <c:v>حوراني</c:v>
                </c:pt>
                <c:pt idx="1">
                  <c:v>أكساد 65</c:v>
                </c:pt>
                <c:pt idx="2">
                  <c:v>شام 3</c:v>
                </c:pt>
                <c:pt idx="3">
                  <c:v>جولان 2</c:v>
                </c:pt>
                <c:pt idx="4">
                  <c:v>بحوث 10</c:v>
                </c:pt>
                <c:pt idx="5">
                  <c:v>شام 10</c:v>
                </c:pt>
              </c:strCache>
            </c:strRef>
          </c:cat>
          <c:val>
            <c:numRef>
              <c:f>Sheet3!$H$2:$H$7</c:f>
              <c:numCache>
                <c:formatCode>0.000</c:formatCode>
                <c:ptCount val="6"/>
                <c:pt idx="0">
                  <c:v>60.645555555555553</c:v>
                </c:pt>
                <c:pt idx="1">
                  <c:v>41.142222222222223</c:v>
                </c:pt>
                <c:pt idx="2">
                  <c:v>30.713333333333328</c:v>
                </c:pt>
                <c:pt idx="3">
                  <c:v>44.283333333333331</c:v>
                </c:pt>
                <c:pt idx="4">
                  <c:v>48.945555555555558</c:v>
                </c:pt>
                <c:pt idx="5">
                  <c:v>78.403333333333322</c:v>
                </c:pt>
              </c:numCache>
            </c:numRef>
          </c:val>
          <c:extLst>
            <c:ext xmlns:c16="http://schemas.microsoft.com/office/drawing/2014/chart" uri="{C3380CC4-5D6E-409C-BE32-E72D297353CC}">
              <c16:uniqueId val="{00000000-5184-495C-8120-289AEA91A32D}"/>
            </c:ext>
          </c:extLst>
        </c:ser>
        <c:dLbls>
          <c:showLegendKey val="0"/>
          <c:showVal val="0"/>
          <c:showCatName val="0"/>
          <c:showSerName val="0"/>
          <c:showPercent val="0"/>
          <c:showBubbleSize val="0"/>
        </c:dLbls>
        <c:gapWidth val="219"/>
        <c:overlap val="-27"/>
        <c:axId val="546635616"/>
        <c:axId val="546637256"/>
      </c:barChart>
      <c:catAx>
        <c:axId val="546635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637256"/>
        <c:crosses val="autoZero"/>
        <c:auto val="1"/>
        <c:lblAlgn val="ctr"/>
        <c:lblOffset val="100"/>
        <c:noMultiLvlLbl val="0"/>
      </c:catAx>
      <c:valAx>
        <c:axId val="546637256"/>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6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FC2F68E9-0444-4A19-A5D2-1FCD4A651538}" type="datetimeFigureOut">
              <a:rPr lang="ar-SA" smtClean="0"/>
              <a:pPr/>
              <a:t>17/09/1443</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CD9F664-4B3E-492A-A4FC-7D2CBBC6DADA}" type="slidenum">
              <a:rPr lang="ar-SA" smtClean="0"/>
              <a:pPr/>
              <a:t>‹#›</a:t>
            </a:fld>
            <a:endParaRPr lang="ar-SA"/>
          </a:p>
        </p:txBody>
      </p:sp>
    </p:spTree>
    <p:extLst>
      <p:ext uri="{BB962C8B-B14F-4D97-AF65-F5344CB8AC3E}">
        <p14:creationId xmlns:p14="http://schemas.microsoft.com/office/powerpoint/2010/main" val="9461530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D9F664-4B3E-492A-A4FC-7D2CBBC6DADA}" type="slidenum">
              <a:rPr lang="ar-SA" smtClean="0"/>
              <a:pPr/>
              <a:t>9</a:t>
            </a:fld>
            <a:endParaRPr lang="ar-SA"/>
          </a:p>
        </p:txBody>
      </p:sp>
    </p:spTree>
    <p:extLst>
      <p:ext uri="{BB962C8B-B14F-4D97-AF65-F5344CB8AC3E}">
        <p14:creationId xmlns:p14="http://schemas.microsoft.com/office/powerpoint/2010/main" val="3530280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عنصر نائب لصورة الشريحة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128003" name="عنصر نائب للملاحظات 2"/>
          <p:cNvSpPr>
            <a:spLocks noGrp="1"/>
          </p:cNvSpPr>
          <p:nvPr>
            <p:ph type="body" idx="1"/>
          </p:nvPr>
        </p:nvSpPr>
        <p:spPr bwMode="auto">
          <a:noFill/>
        </p:spPr>
        <p:txBody>
          <a:bodyPr/>
          <a:lstStyle/>
          <a:p>
            <a:pPr eaLnBrk="1" hangingPunct="1">
              <a:spcBef>
                <a:spcPct val="0"/>
              </a:spcBef>
            </a:pPr>
            <a:endParaRPr lang="ar-SY" dirty="0"/>
          </a:p>
        </p:txBody>
      </p:sp>
      <p:sp>
        <p:nvSpPr>
          <p:cNvPr id="128004" name="عنصر نائب لرقم الشريحة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ACC6DD2-49F1-45FD-8D1F-6AC961551688}" type="slidenum">
              <a:rPr lang="ar-SY" smtClean="0"/>
              <a:pPr/>
              <a:t>20</a:t>
            </a:fld>
            <a:endParaRPr lang="ar-SY" dirty="0"/>
          </a:p>
        </p:txBody>
      </p:sp>
    </p:spTree>
    <p:extLst>
      <p:ext uri="{BB962C8B-B14F-4D97-AF65-F5344CB8AC3E}">
        <p14:creationId xmlns:p14="http://schemas.microsoft.com/office/powerpoint/2010/main" val="859847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عنصر نائب لصورة الشريحة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130051" name="عنصر نائب للملاحظات 2"/>
          <p:cNvSpPr>
            <a:spLocks noGrp="1"/>
          </p:cNvSpPr>
          <p:nvPr>
            <p:ph type="body" idx="1"/>
          </p:nvPr>
        </p:nvSpPr>
        <p:spPr bwMode="auto">
          <a:noFill/>
        </p:spPr>
        <p:txBody>
          <a:bodyPr/>
          <a:lstStyle/>
          <a:p>
            <a:pPr eaLnBrk="1" hangingPunct="1">
              <a:spcBef>
                <a:spcPct val="0"/>
              </a:spcBef>
            </a:pPr>
            <a:endParaRPr lang="ar-SY" dirty="0"/>
          </a:p>
        </p:txBody>
      </p:sp>
      <p:sp>
        <p:nvSpPr>
          <p:cNvPr id="130052" name="عنصر نائب لرقم الشريحة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AE58735-8593-4DCD-9011-950F128F5EF9}" type="slidenum">
              <a:rPr lang="ar-SY" smtClean="0"/>
              <a:pPr/>
              <a:t>21</a:t>
            </a:fld>
            <a:endParaRPr lang="ar-SY" dirty="0"/>
          </a:p>
        </p:txBody>
      </p:sp>
    </p:spTree>
    <p:extLst>
      <p:ext uri="{BB962C8B-B14F-4D97-AF65-F5344CB8AC3E}">
        <p14:creationId xmlns:p14="http://schemas.microsoft.com/office/powerpoint/2010/main" val="276018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5" name="Footer Placeholder 4"/>
          <p:cNvSpPr>
            <a:spLocks noGrp="1"/>
          </p:cNvSpPr>
          <p:nvPr>
            <p:ph type="ftr" sz="quarter" idx="11"/>
          </p:nvPr>
        </p:nvSpPr>
        <p:spPr/>
        <p:txBody>
          <a:bodyPr/>
          <a:lstStyle/>
          <a:p>
            <a:endParaRPr lang="ar-SA"/>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1554740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5" name="Footer Placeholder 4"/>
          <p:cNvSpPr>
            <a:spLocks noGrp="1"/>
          </p:cNvSpPr>
          <p:nvPr>
            <p:ph type="ftr" sz="quarter" idx="11"/>
          </p:nvPr>
        </p:nvSpPr>
        <p:spPr/>
        <p:txBody>
          <a:bodyPr/>
          <a:lstStyle/>
          <a:p>
            <a:endParaRPr lang="ar-SA"/>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15195281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5" name="Footer Placeholder 4"/>
          <p:cNvSpPr>
            <a:spLocks noGrp="1"/>
          </p:cNvSpPr>
          <p:nvPr>
            <p:ph type="ftr" sz="quarter" idx="11"/>
          </p:nvPr>
        </p:nvSpPr>
        <p:spPr/>
        <p:txBody>
          <a:bodyPr/>
          <a:lstStyle/>
          <a:p>
            <a:endParaRPr lang="ar-SA"/>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B65D3C6-F48C-40F2-9BE0-2307F323C460}" type="slidenum">
              <a:rPr lang="ar-SA" smtClean="0"/>
              <a:pPr/>
              <a:t>‹#›</a:t>
            </a:fld>
            <a:endParaRPr lang="ar-SA"/>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99746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6" name="Footer Placeholder 5"/>
          <p:cNvSpPr>
            <a:spLocks noGrp="1"/>
          </p:cNvSpPr>
          <p:nvPr>
            <p:ph type="ftr" sz="quarter" idx="11"/>
          </p:nvPr>
        </p:nvSpPr>
        <p:spPr/>
        <p:txBody>
          <a:bodyPr/>
          <a:lstStyle/>
          <a:p>
            <a:endParaRPr lang="ar-SA"/>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15532424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6" name="Footer Placeholder 5"/>
          <p:cNvSpPr>
            <a:spLocks noGrp="1"/>
          </p:cNvSpPr>
          <p:nvPr>
            <p:ph type="ftr" sz="quarter" idx="11"/>
          </p:nvPr>
        </p:nvSpPr>
        <p:spPr/>
        <p:txBody>
          <a:bodyPr/>
          <a:lstStyle/>
          <a:p>
            <a:endParaRPr lang="ar-SA"/>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B65D3C6-F48C-40F2-9BE0-2307F323C460}" type="slidenum">
              <a:rPr lang="ar-SA" smtClean="0"/>
              <a:pPr/>
              <a:t>‹#›</a:t>
            </a:fld>
            <a:endParaRPr lang="ar-SA"/>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247991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6" name="Footer Placeholder 5"/>
          <p:cNvSpPr>
            <a:spLocks noGrp="1"/>
          </p:cNvSpPr>
          <p:nvPr>
            <p:ph type="ftr" sz="quarter" idx="11"/>
          </p:nvPr>
        </p:nvSpPr>
        <p:spPr/>
        <p:txBody>
          <a:bodyPr/>
          <a:lstStyle/>
          <a:p>
            <a:endParaRPr lang="ar-SA"/>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1271480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5" name="Footer Placeholder 4"/>
          <p:cNvSpPr>
            <a:spLocks noGrp="1"/>
          </p:cNvSpPr>
          <p:nvPr>
            <p:ph type="ftr" sz="quarter" idx="11"/>
          </p:nvPr>
        </p:nvSpPr>
        <p:spPr/>
        <p:txBody>
          <a:bodyPr/>
          <a:lstStyle/>
          <a:p>
            <a:endParaRPr lang="ar-SA"/>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41888562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5" name="Footer Placeholder 4"/>
          <p:cNvSpPr>
            <a:spLocks noGrp="1"/>
          </p:cNvSpPr>
          <p:nvPr>
            <p:ph type="ftr" sz="quarter" idx="11"/>
          </p:nvPr>
        </p:nvSpPr>
        <p:spPr/>
        <p:txBody>
          <a:bodyPr/>
          <a:lstStyle/>
          <a:p>
            <a:endParaRPr lang="ar-SA"/>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30178545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5" name="Footer Placeholder 4"/>
          <p:cNvSpPr>
            <a:spLocks noGrp="1"/>
          </p:cNvSpPr>
          <p:nvPr>
            <p:ph type="ftr" sz="quarter" idx="11"/>
          </p:nvPr>
        </p:nvSpPr>
        <p:spPr/>
        <p:txBody>
          <a:bodyPr/>
          <a:lstStyle/>
          <a:p>
            <a:endParaRPr lang="ar-SA"/>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21031580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5" name="Footer Placeholder 4"/>
          <p:cNvSpPr>
            <a:spLocks noGrp="1"/>
          </p:cNvSpPr>
          <p:nvPr>
            <p:ph type="ftr" sz="quarter" idx="11"/>
          </p:nvPr>
        </p:nvSpPr>
        <p:spPr/>
        <p:txBody>
          <a:bodyPr/>
          <a:lstStyle/>
          <a:p>
            <a:endParaRPr lang="ar-SA"/>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20049712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6" name="Footer Placeholder 5"/>
          <p:cNvSpPr>
            <a:spLocks noGrp="1"/>
          </p:cNvSpPr>
          <p:nvPr>
            <p:ph type="ftr" sz="quarter" idx="11"/>
          </p:nvPr>
        </p:nvSpPr>
        <p:spPr/>
        <p:txBody>
          <a:bodyPr/>
          <a:lstStyle/>
          <a:p>
            <a:endParaRPr lang="ar-SA"/>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31178623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8" name="Footer Placeholder 7"/>
          <p:cNvSpPr>
            <a:spLocks noGrp="1"/>
          </p:cNvSpPr>
          <p:nvPr>
            <p:ph type="ftr" sz="quarter" idx="11"/>
          </p:nvPr>
        </p:nvSpPr>
        <p:spPr/>
        <p:txBody>
          <a:bodyPr/>
          <a:lstStyle/>
          <a:p>
            <a:endParaRPr lang="ar-SA"/>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42611229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4" name="Footer Placeholder 3"/>
          <p:cNvSpPr>
            <a:spLocks noGrp="1"/>
          </p:cNvSpPr>
          <p:nvPr>
            <p:ph type="ftr" sz="quarter" idx="11"/>
          </p:nvPr>
        </p:nvSpPr>
        <p:spPr/>
        <p:txBody>
          <a:bodyPr/>
          <a:lstStyle/>
          <a:p>
            <a:endParaRPr lang="ar-SA"/>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31178189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3" name="Footer Placeholder 2"/>
          <p:cNvSpPr>
            <a:spLocks noGrp="1"/>
          </p:cNvSpPr>
          <p:nvPr>
            <p:ph type="ftr" sz="quarter" idx="11"/>
          </p:nvPr>
        </p:nvSpPr>
        <p:spPr/>
        <p:txBody>
          <a:bodyPr/>
          <a:lstStyle/>
          <a:p>
            <a:endParaRPr lang="ar-SA"/>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2139175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6" name="Footer Placeholder 5"/>
          <p:cNvSpPr>
            <a:spLocks noGrp="1"/>
          </p:cNvSpPr>
          <p:nvPr>
            <p:ph type="ftr" sz="quarter" idx="11"/>
          </p:nvPr>
        </p:nvSpPr>
        <p:spPr/>
        <p:txBody>
          <a:bodyPr/>
          <a:lstStyle/>
          <a:p>
            <a:endParaRPr lang="ar-SA"/>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16092509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A6ADED-0817-415B-B30C-01A4036530E2}" type="datetimeFigureOut">
              <a:rPr lang="ar-SA" smtClean="0"/>
              <a:pPr/>
              <a:t>17/09/1443</a:t>
            </a:fld>
            <a:endParaRPr lang="ar-SA"/>
          </a:p>
        </p:txBody>
      </p:sp>
      <p:sp>
        <p:nvSpPr>
          <p:cNvPr id="6" name="Footer Placeholder 5"/>
          <p:cNvSpPr>
            <a:spLocks noGrp="1"/>
          </p:cNvSpPr>
          <p:nvPr>
            <p:ph type="ftr" sz="quarter" idx="11"/>
          </p:nvPr>
        </p:nvSpPr>
        <p:spPr/>
        <p:txBody>
          <a:bodyPr/>
          <a:lstStyle/>
          <a:p>
            <a:endParaRPr lang="ar-SA"/>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B65D3C6-F48C-40F2-9BE0-2307F323C460}" type="slidenum">
              <a:rPr lang="ar-SA" smtClean="0"/>
              <a:pPr/>
              <a:t>‹#›</a:t>
            </a:fld>
            <a:endParaRPr lang="ar-SA"/>
          </a:p>
        </p:txBody>
      </p:sp>
    </p:spTree>
    <p:extLst>
      <p:ext uri="{BB962C8B-B14F-4D97-AF65-F5344CB8AC3E}">
        <p14:creationId xmlns:p14="http://schemas.microsoft.com/office/powerpoint/2010/main" val="3835056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0DA6ADED-0817-415B-B30C-01A4036530E2}" type="datetimeFigureOut">
              <a:rPr lang="ar-SA" smtClean="0"/>
              <a:pPr/>
              <a:t>17/09/1443</a:t>
            </a:fld>
            <a:endParaRPr lang="ar-SA"/>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ar-SA"/>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0B65D3C6-F48C-40F2-9BE0-2307F323C460}" type="slidenum">
              <a:rPr lang="ar-SA" smtClean="0"/>
              <a:pPr/>
              <a:t>‹#›</a:t>
            </a:fld>
            <a:endParaRPr lang="ar-SA"/>
          </a:p>
        </p:txBody>
      </p:sp>
    </p:spTree>
    <p:extLst>
      <p:ext uri="{BB962C8B-B14F-4D97-AF65-F5344CB8AC3E}">
        <p14:creationId xmlns:p14="http://schemas.microsoft.com/office/powerpoint/2010/main" val="391381510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slide" Target="slide1.xml"/><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C2F85-A392-4CAA-93D0-864939B88D28}"/>
              </a:ext>
            </a:extLst>
          </p:cNvPr>
          <p:cNvSpPr txBox="1"/>
          <p:nvPr/>
        </p:nvSpPr>
        <p:spPr>
          <a:xfrm>
            <a:off x="611560" y="188640"/>
            <a:ext cx="8064896" cy="6408712"/>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01E82D64-B46D-42B8-B4C4-77EA39EF3E37}"/>
              </a:ext>
            </a:extLst>
          </p:cNvPr>
          <p:cNvPicPr>
            <a:picLocks noChangeAspect="1"/>
          </p:cNvPicPr>
          <p:nvPr/>
        </p:nvPicPr>
        <p:blipFill>
          <a:blip r:embed="rId2"/>
          <a:stretch>
            <a:fillRect/>
          </a:stretch>
        </p:blipFill>
        <p:spPr>
          <a:xfrm>
            <a:off x="467544" y="165867"/>
            <a:ext cx="8208912" cy="6408712"/>
          </a:xfrm>
          <a:prstGeom prst="rect">
            <a:avLst/>
          </a:prstGeom>
        </p:spPr>
      </p:pic>
    </p:spTree>
    <p:extLst>
      <p:ext uri="{BB962C8B-B14F-4D97-AF65-F5344CB8AC3E}">
        <p14:creationId xmlns:p14="http://schemas.microsoft.com/office/powerpoint/2010/main" val="17215657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79E3B-D455-49F7-A08D-9C584649106A}"/>
              </a:ext>
            </a:extLst>
          </p:cNvPr>
          <p:cNvSpPr txBox="1"/>
          <p:nvPr/>
        </p:nvSpPr>
        <p:spPr>
          <a:xfrm>
            <a:off x="3429000" y="0"/>
            <a:ext cx="2286000" cy="523220"/>
          </a:xfrm>
          <a:prstGeom prst="rect">
            <a:avLst/>
          </a:prstGeom>
          <a:noFill/>
        </p:spPr>
        <p:txBody>
          <a:bodyPr wrap="square">
            <a:spAutoFit/>
          </a:bodyPr>
          <a:lstStyle/>
          <a:p>
            <a:pPr algn="r" rtl="1"/>
            <a:r>
              <a:rPr lang="ar-KW" sz="2800" b="1" dirty="0">
                <a:effectLst>
                  <a:outerShdw blurRad="38100" dist="38100" dir="2700000" algn="tl">
                    <a:srgbClr val="000000">
                      <a:alpha val="43137"/>
                    </a:srgbClr>
                  </a:outerShdw>
                </a:effectLst>
                <a:ea typeface="Calibri" panose="020F0502020204030204" pitchFamily="34" charset="0"/>
                <a:cs typeface="Simplified Arabic" panose="02020603050405020304" pitchFamily="18" charset="-78"/>
              </a:rPr>
              <a:t>العوامل المدروسة</a:t>
            </a:r>
            <a:endParaRPr lang="en-US" sz="2800" dirty="0">
              <a:effectLst>
                <a:outerShdw blurRad="38100" dist="38100" dir="2700000" algn="tl">
                  <a:srgbClr val="000000">
                    <a:alpha val="43137"/>
                  </a:srgbClr>
                </a:outerShdw>
              </a:effectLst>
            </a:endParaRPr>
          </a:p>
        </p:txBody>
      </p:sp>
      <p:sp>
        <p:nvSpPr>
          <p:cNvPr id="4" name="Oval 3">
            <a:extLst>
              <a:ext uri="{FF2B5EF4-FFF2-40B4-BE49-F238E27FC236}">
                <a16:creationId xmlns:a16="http://schemas.microsoft.com/office/drawing/2014/main" id="{197A6BA9-4334-4FEB-888B-62D02BF9AE01}"/>
              </a:ext>
            </a:extLst>
          </p:cNvPr>
          <p:cNvSpPr/>
          <p:nvPr/>
        </p:nvSpPr>
        <p:spPr>
          <a:xfrm>
            <a:off x="6732240" y="836712"/>
            <a:ext cx="1800200"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effectLst>
                  <a:outerShdw blurRad="38100" dist="38100" dir="2700000" algn="tl">
                    <a:srgbClr val="000000">
                      <a:alpha val="43137"/>
                    </a:srgbClr>
                  </a:outerShdw>
                </a:effectLst>
              </a:rPr>
              <a:t>الأصناف</a:t>
            </a:r>
            <a:endParaRPr lang="en-US" b="1" dirty="0">
              <a:effectLst>
                <a:outerShdw blurRad="38100" dist="38100" dir="2700000" algn="tl">
                  <a:srgbClr val="000000">
                    <a:alpha val="43137"/>
                  </a:srgbClr>
                </a:outerShdw>
              </a:effectLst>
            </a:endParaRPr>
          </a:p>
        </p:txBody>
      </p:sp>
      <p:sp>
        <p:nvSpPr>
          <p:cNvPr id="5" name="Oval 4">
            <a:extLst>
              <a:ext uri="{FF2B5EF4-FFF2-40B4-BE49-F238E27FC236}">
                <a16:creationId xmlns:a16="http://schemas.microsoft.com/office/drawing/2014/main" id="{40965564-BF8E-4104-ABA4-188212409080}"/>
              </a:ext>
            </a:extLst>
          </p:cNvPr>
          <p:cNvSpPr/>
          <p:nvPr/>
        </p:nvSpPr>
        <p:spPr>
          <a:xfrm>
            <a:off x="3671900" y="836712"/>
            <a:ext cx="1800200"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effectLst>
                  <a:outerShdw blurRad="38100" dist="38100" dir="2700000" algn="tl">
                    <a:srgbClr val="000000">
                      <a:alpha val="43137"/>
                    </a:srgbClr>
                  </a:outerShdw>
                </a:effectLst>
              </a:rPr>
              <a:t>مستوى</a:t>
            </a:r>
          </a:p>
          <a:p>
            <a:pPr algn="ctr"/>
            <a:r>
              <a:rPr lang="ar-SY" b="1" dirty="0">
                <a:effectLst>
                  <a:outerShdw blurRad="38100" dist="38100" dir="2700000" algn="tl">
                    <a:srgbClr val="000000">
                      <a:alpha val="43137"/>
                    </a:srgbClr>
                  </a:outerShdw>
                </a:effectLst>
              </a:rPr>
              <a:t>الإجهاد</a:t>
            </a:r>
          </a:p>
          <a:p>
            <a:pPr algn="ctr"/>
            <a:r>
              <a:rPr lang="ar-SY" b="1" dirty="0">
                <a:effectLst>
                  <a:outerShdw blurRad="38100" dist="38100" dir="2700000" algn="tl">
                    <a:srgbClr val="000000">
                      <a:alpha val="43137"/>
                    </a:srgbClr>
                  </a:outerShdw>
                </a:effectLst>
              </a:rPr>
              <a:t>(بار)</a:t>
            </a:r>
            <a:endParaRPr lang="en-US" b="1" dirty="0">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6BD2A6BB-EE1E-47D1-83A8-0807A304784A}"/>
              </a:ext>
            </a:extLst>
          </p:cNvPr>
          <p:cNvSpPr/>
          <p:nvPr/>
        </p:nvSpPr>
        <p:spPr>
          <a:xfrm>
            <a:off x="611560" y="836712"/>
            <a:ext cx="1800200"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effectLst>
                  <a:outerShdw blurRad="38100" dist="38100" dir="2700000" algn="tl">
                    <a:srgbClr val="000000">
                      <a:alpha val="43137"/>
                    </a:srgbClr>
                  </a:outerShdw>
                </a:effectLst>
              </a:rPr>
              <a:t>فترة الجفاف</a:t>
            </a:r>
          </a:p>
          <a:p>
            <a:pPr algn="ctr"/>
            <a:r>
              <a:rPr lang="ar-SY" b="1" dirty="0">
                <a:effectLst>
                  <a:outerShdw blurRad="38100" dist="38100" dir="2700000" algn="tl">
                    <a:srgbClr val="000000">
                      <a:alpha val="43137"/>
                    </a:srgbClr>
                  </a:outerShdw>
                </a:effectLst>
              </a:rPr>
              <a:t>(ساعة)</a:t>
            </a:r>
            <a:endParaRPr lang="en-US" b="1" dirty="0">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434D20FF-9B61-4C6A-A4F6-578642F5F254}"/>
              </a:ext>
            </a:extLst>
          </p:cNvPr>
          <p:cNvSpPr/>
          <p:nvPr/>
        </p:nvSpPr>
        <p:spPr>
          <a:xfrm>
            <a:off x="7740352" y="2924944"/>
            <a:ext cx="1152128" cy="7200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3</a:t>
            </a:r>
          </a:p>
          <a:p>
            <a:pPr algn="ctr"/>
            <a:r>
              <a:rPr lang="ar-SY" dirty="0"/>
              <a:t>قاسية</a:t>
            </a:r>
            <a:endParaRPr lang="en-US" dirty="0"/>
          </a:p>
        </p:txBody>
      </p:sp>
      <p:sp>
        <p:nvSpPr>
          <p:cNvPr id="10" name="Oval 9">
            <a:extLst>
              <a:ext uri="{FF2B5EF4-FFF2-40B4-BE49-F238E27FC236}">
                <a16:creationId xmlns:a16="http://schemas.microsoft.com/office/drawing/2014/main" id="{F4E6C5A8-DD0E-447A-8F76-45819BAFDBC6}"/>
              </a:ext>
            </a:extLst>
          </p:cNvPr>
          <p:cNvSpPr/>
          <p:nvPr/>
        </p:nvSpPr>
        <p:spPr>
          <a:xfrm>
            <a:off x="6493350" y="2924091"/>
            <a:ext cx="1152128" cy="7200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3</a:t>
            </a:r>
          </a:p>
          <a:p>
            <a:pPr algn="ctr"/>
            <a:r>
              <a:rPr lang="ar-SY" dirty="0"/>
              <a:t>طرية</a:t>
            </a:r>
            <a:endParaRPr lang="en-US" dirty="0"/>
          </a:p>
        </p:txBody>
      </p:sp>
      <p:cxnSp>
        <p:nvCxnSpPr>
          <p:cNvPr id="12" name="Straight Arrow Connector 11">
            <a:extLst>
              <a:ext uri="{FF2B5EF4-FFF2-40B4-BE49-F238E27FC236}">
                <a16:creationId xmlns:a16="http://schemas.microsoft.com/office/drawing/2014/main" id="{07780D70-9425-4022-87E6-7A51F49F45BD}"/>
              </a:ext>
            </a:extLst>
          </p:cNvPr>
          <p:cNvCxnSpPr>
            <a:cxnSpLocks/>
            <a:stCxn id="4" idx="4"/>
            <a:endCxn id="7" idx="0"/>
          </p:cNvCxnSpPr>
          <p:nvPr/>
        </p:nvCxnSpPr>
        <p:spPr>
          <a:xfrm>
            <a:off x="7632340" y="2276872"/>
            <a:ext cx="684076" cy="648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57BF2E-5245-4114-AF29-041835BDCD46}"/>
              </a:ext>
            </a:extLst>
          </p:cNvPr>
          <p:cNvCxnSpPr>
            <a:cxnSpLocks/>
            <a:stCxn id="4" idx="4"/>
            <a:endCxn id="10" idx="0"/>
          </p:cNvCxnSpPr>
          <p:nvPr/>
        </p:nvCxnSpPr>
        <p:spPr>
          <a:xfrm flipH="1">
            <a:off x="7069414" y="2276872"/>
            <a:ext cx="562926" cy="647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970C1730-68C2-4B8F-BB2F-3BEF8882342A}"/>
              </a:ext>
            </a:extLst>
          </p:cNvPr>
          <p:cNvSpPr/>
          <p:nvPr/>
        </p:nvSpPr>
        <p:spPr>
          <a:xfrm>
            <a:off x="5031099" y="2924091"/>
            <a:ext cx="733218" cy="7200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0</a:t>
            </a:r>
            <a:endParaRPr lang="en-US" dirty="0"/>
          </a:p>
        </p:txBody>
      </p:sp>
      <p:sp>
        <p:nvSpPr>
          <p:cNvPr id="21" name="Oval 20">
            <a:extLst>
              <a:ext uri="{FF2B5EF4-FFF2-40B4-BE49-F238E27FC236}">
                <a16:creationId xmlns:a16="http://schemas.microsoft.com/office/drawing/2014/main" id="{E4E4C2C7-63AC-4E03-8EEA-8D4771D781E4}"/>
              </a:ext>
            </a:extLst>
          </p:cNvPr>
          <p:cNvSpPr/>
          <p:nvPr/>
        </p:nvSpPr>
        <p:spPr>
          <a:xfrm>
            <a:off x="4206650" y="2924091"/>
            <a:ext cx="733218" cy="7200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-6</a:t>
            </a:r>
            <a:endParaRPr lang="en-US" dirty="0"/>
          </a:p>
        </p:txBody>
      </p:sp>
      <p:sp>
        <p:nvSpPr>
          <p:cNvPr id="22" name="Oval 21">
            <a:extLst>
              <a:ext uri="{FF2B5EF4-FFF2-40B4-BE49-F238E27FC236}">
                <a16:creationId xmlns:a16="http://schemas.microsoft.com/office/drawing/2014/main" id="{BFF00FB8-16CE-4980-9FCE-6078F5DBB2A8}"/>
              </a:ext>
            </a:extLst>
          </p:cNvPr>
          <p:cNvSpPr/>
          <p:nvPr/>
        </p:nvSpPr>
        <p:spPr>
          <a:xfrm>
            <a:off x="3361777" y="2924091"/>
            <a:ext cx="733218" cy="7200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-12</a:t>
            </a:r>
            <a:endParaRPr lang="en-US" dirty="0"/>
          </a:p>
        </p:txBody>
      </p:sp>
      <p:sp>
        <p:nvSpPr>
          <p:cNvPr id="23" name="Oval 22">
            <a:extLst>
              <a:ext uri="{FF2B5EF4-FFF2-40B4-BE49-F238E27FC236}">
                <a16:creationId xmlns:a16="http://schemas.microsoft.com/office/drawing/2014/main" id="{333FADF4-05B4-4734-A0E8-055478D2AF6A}"/>
              </a:ext>
            </a:extLst>
          </p:cNvPr>
          <p:cNvSpPr/>
          <p:nvPr/>
        </p:nvSpPr>
        <p:spPr>
          <a:xfrm>
            <a:off x="1921163" y="2924091"/>
            <a:ext cx="733218" cy="7200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24</a:t>
            </a:r>
            <a:endParaRPr lang="en-US" dirty="0"/>
          </a:p>
        </p:txBody>
      </p:sp>
      <p:sp>
        <p:nvSpPr>
          <p:cNvPr id="24" name="Oval 23">
            <a:extLst>
              <a:ext uri="{FF2B5EF4-FFF2-40B4-BE49-F238E27FC236}">
                <a16:creationId xmlns:a16="http://schemas.microsoft.com/office/drawing/2014/main" id="{63AA43AA-6AB1-4E8C-B73E-340BD210B447}"/>
              </a:ext>
            </a:extLst>
          </p:cNvPr>
          <p:cNvSpPr/>
          <p:nvPr/>
        </p:nvSpPr>
        <p:spPr>
          <a:xfrm>
            <a:off x="1062377" y="2924091"/>
            <a:ext cx="733218" cy="7200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48</a:t>
            </a:r>
            <a:endParaRPr lang="en-US" dirty="0"/>
          </a:p>
        </p:txBody>
      </p:sp>
      <p:sp>
        <p:nvSpPr>
          <p:cNvPr id="25" name="Oval 24">
            <a:extLst>
              <a:ext uri="{FF2B5EF4-FFF2-40B4-BE49-F238E27FC236}">
                <a16:creationId xmlns:a16="http://schemas.microsoft.com/office/drawing/2014/main" id="{4951E971-D41E-4626-8711-FED1025AF00C}"/>
              </a:ext>
            </a:extLst>
          </p:cNvPr>
          <p:cNvSpPr/>
          <p:nvPr/>
        </p:nvSpPr>
        <p:spPr>
          <a:xfrm>
            <a:off x="239247" y="2924091"/>
            <a:ext cx="733218" cy="7200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72</a:t>
            </a:r>
            <a:endParaRPr lang="en-US" dirty="0"/>
          </a:p>
        </p:txBody>
      </p:sp>
      <p:cxnSp>
        <p:nvCxnSpPr>
          <p:cNvPr id="26" name="Straight Arrow Connector 25">
            <a:extLst>
              <a:ext uri="{FF2B5EF4-FFF2-40B4-BE49-F238E27FC236}">
                <a16:creationId xmlns:a16="http://schemas.microsoft.com/office/drawing/2014/main" id="{C150624C-5B33-47AC-9DBA-D4CDE012E0B0}"/>
              </a:ext>
            </a:extLst>
          </p:cNvPr>
          <p:cNvCxnSpPr>
            <a:cxnSpLocks/>
          </p:cNvCxnSpPr>
          <p:nvPr/>
        </p:nvCxnSpPr>
        <p:spPr>
          <a:xfrm flipH="1">
            <a:off x="3803824" y="2276872"/>
            <a:ext cx="562926" cy="647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A7A5373-C17B-4803-8509-2166F999969C}"/>
              </a:ext>
            </a:extLst>
          </p:cNvPr>
          <p:cNvCxnSpPr>
            <a:cxnSpLocks/>
          </p:cNvCxnSpPr>
          <p:nvPr/>
        </p:nvCxnSpPr>
        <p:spPr>
          <a:xfrm flipH="1">
            <a:off x="717461" y="2276871"/>
            <a:ext cx="562926" cy="647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3A7110-3FC2-41E3-8AE3-06DE708633D7}"/>
              </a:ext>
            </a:extLst>
          </p:cNvPr>
          <p:cNvCxnSpPr>
            <a:cxnSpLocks/>
          </p:cNvCxnSpPr>
          <p:nvPr/>
        </p:nvCxnSpPr>
        <p:spPr>
          <a:xfrm>
            <a:off x="4713632" y="2276446"/>
            <a:ext cx="684076" cy="648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0CF1621-1CBA-48C5-90CE-6BF8E236A582}"/>
              </a:ext>
            </a:extLst>
          </p:cNvPr>
          <p:cNvCxnSpPr>
            <a:cxnSpLocks/>
          </p:cNvCxnSpPr>
          <p:nvPr/>
        </p:nvCxnSpPr>
        <p:spPr>
          <a:xfrm>
            <a:off x="1625295" y="2276445"/>
            <a:ext cx="684076" cy="648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7CBDE352-98F9-4D0F-9273-2869C73FAAC7}"/>
              </a:ext>
            </a:extLst>
          </p:cNvPr>
          <p:cNvCxnSpPr>
            <a:cxnSpLocks/>
          </p:cNvCxnSpPr>
          <p:nvPr/>
        </p:nvCxnSpPr>
        <p:spPr>
          <a:xfrm>
            <a:off x="4572000" y="2276445"/>
            <a:ext cx="0" cy="6124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4C467788-D179-4095-B1C7-E76184A4A08D}"/>
              </a:ext>
            </a:extLst>
          </p:cNvPr>
          <p:cNvCxnSpPr>
            <a:cxnSpLocks/>
          </p:cNvCxnSpPr>
          <p:nvPr/>
        </p:nvCxnSpPr>
        <p:spPr>
          <a:xfrm>
            <a:off x="1428986" y="2294232"/>
            <a:ext cx="0" cy="6124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E6B19314-7247-43F7-B83E-0BF4BC8FDCF9}"/>
              </a:ext>
            </a:extLst>
          </p:cNvPr>
          <p:cNvSpPr/>
          <p:nvPr/>
        </p:nvSpPr>
        <p:spPr>
          <a:xfrm>
            <a:off x="1863976" y="3831246"/>
            <a:ext cx="2412268"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effectLst>
                  <a:outerShdw blurRad="38100" dist="38100" dir="2700000" algn="tl">
                    <a:srgbClr val="000000">
                      <a:alpha val="43137"/>
                    </a:srgbClr>
                  </a:outerShdw>
                </a:effectLst>
              </a:rPr>
              <a:t>عدد القطع التجريبية</a:t>
            </a:r>
          </a:p>
          <a:p>
            <a:pPr algn="ctr"/>
            <a:r>
              <a:rPr lang="ar-SY" b="1" dirty="0">
                <a:effectLst>
                  <a:outerShdw blurRad="38100" dist="38100" dir="2700000" algn="tl">
                    <a:srgbClr val="000000">
                      <a:alpha val="43137"/>
                    </a:srgbClr>
                  </a:outerShdw>
                </a:effectLst>
              </a:rPr>
              <a:t>(54) قطعة</a:t>
            </a:r>
            <a:endParaRPr lang="en-US" b="1" dirty="0">
              <a:effectLst>
                <a:outerShdw blurRad="38100" dist="38100" dir="2700000" algn="tl">
                  <a:srgbClr val="000000">
                    <a:alpha val="43137"/>
                  </a:srgbClr>
                </a:outerShdw>
              </a:effectLst>
            </a:endParaRPr>
          </a:p>
        </p:txBody>
      </p:sp>
      <p:sp>
        <p:nvSpPr>
          <p:cNvPr id="36" name="Oval 35">
            <a:extLst>
              <a:ext uri="{FF2B5EF4-FFF2-40B4-BE49-F238E27FC236}">
                <a16:creationId xmlns:a16="http://schemas.microsoft.com/office/drawing/2014/main" id="{06DE93E8-8B74-408D-B99A-5A58BA885109}"/>
              </a:ext>
            </a:extLst>
          </p:cNvPr>
          <p:cNvSpPr/>
          <p:nvPr/>
        </p:nvSpPr>
        <p:spPr>
          <a:xfrm>
            <a:off x="3829053" y="5049134"/>
            <a:ext cx="733218" cy="67647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6</a:t>
            </a:r>
            <a:endParaRPr lang="en-US" dirty="0"/>
          </a:p>
        </p:txBody>
      </p:sp>
      <p:sp>
        <p:nvSpPr>
          <p:cNvPr id="37" name="Oval 36">
            <a:extLst>
              <a:ext uri="{FF2B5EF4-FFF2-40B4-BE49-F238E27FC236}">
                <a16:creationId xmlns:a16="http://schemas.microsoft.com/office/drawing/2014/main" id="{25EE1E51-4006-40D9-AA67-E021BFB138EA}"/>
              </a:ext>
            </a:extLst>
          </p:cNvPr>
          <p:cNvSpPr/>
          <p:nvPr/>
        </p:nvSpPr>
        <p:spPr>
          <a:xfrm>
            <a:off x="2714800" y="5271406"/>
            <a:ext cx="733218" cy="7200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3</a:t>
            </a:r>
            <a:endParaRPr lang="en-US" dirty="0"/>
          </a:p>
        </p:txBody>
      </p:sp>
      <p:sp>
        <p:nvSpPr>
          <p:cNvPr id="38" name="Oval 37">
            <a:extLst>
              <a:ext uri="{FF2B5EF4-FFF2-40B4-BE49-F238E27FC236}">
                <a16:creationId xmlns:a16="http://schemas.microsoft.com/office/drawing/2014/main" id="{38EC041E-B91D-469E-9D0E-175C947E7C3F}"/>
              </a:ext>
            </a:extLst>
          </p:cNvPr>
          <p:cNvSpPr/>
          <p:nvPr/>
        </p:nvSpPr>
        <p:spPr>
          <a:xfrm>
            <a:off x="1668518" y="5049134"/>
            <a:ext cx="733218" cy="7200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3</a:t>
            </a:r>
            <a:endParaRPr lang="en-US" dirty="0"/>
          </a:p>
        </p:txBody>
      </p:sp>
      <p:sp>
        <p:nvSpPr>
          <p:cNvPr id="40" name="TextBox 39">
            <a:extLst>
              <a:ext uri="{FF2B5EF4-FFF2-40B4-BE49-F238E27FC236}">
                <a16:creationId xmlns:a16="http://schemas.microsoft.com/office/drawing/2014/main" id="{7CDEE0E2-4C0F-4DE8-BF31-3F0F2C6A0043}"/>
              </a:ext>
            </a:extLst>
          </p:cNvPr>
          <p:cNvSpPr txBox="1"/>
          <p:nvPr/>
        </p:nvSpPr>
        <p:spPr>
          <a:xfrm>
            <a:off x="3317574" y="5121712"/>
            <a:ext cx="558262" cy="923330"/>
          </a:xfrm>
          <a:prstGeom prst="rect">
            <a:avLst/>
          </a:prstGeom>
          <a:noFill/>
        </p:spPr>
        <p:txBody>
          <a:bodyPr wrap="square">
            <a:spAutoFit/>
          </a:bodyPr>
          <a:lstStyle/>
          <a:p>
            <a:r>
              <a:rPr lang="ar-KW" sz="5400" b="1" dirty="0">
                <a:effectLst>
                  <a:outerShdw blurRad="38100" dist="38100" dir="2700000" algn="tl">
                    <a:srgbClr val="000000">
                      <a:alpha val="43137"/>
                    </a:srgbClr>
                  </a:outerShdw>
                </a:effectLst>
                <a:ea typeface="Calibri" panose="020F0502020204030204" pitchFamily="34" charset="0"/>
                <a:cs typeface="Simplified Arabic" panose="02020603050405020304" pitchFamily="18" charset="-78"/>
              </a:rPr>
              <a:t>×</a:t>
            </a:r>
            <a:endParaRPr lang="en-US" sz="5400" b="1" dirty="0">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151EE871-AE6C-4A06-9836-F5C167B90A81}"/>
              </a:ext>
            </a:extLst>
          </p:cNvPr>
          <p:cNvSpPr txBox="1"/>
          <p:nvPr/>
        </p:nvSpPr>
        <p:spPr>
          <a:xfrm>
            <a:off x="2265962" y="5101095"/>
            <a:ext cx="558262" cy="923330"/>
          </a:xfrm>
          <a:prstGeom prst="rect">
            <a:avLst/>
          </a:prstGeom>
          <a:noFill/>
        </p:spPr>
        <p:txBody>
          <a:bodyPr wrap="square">
            <a:spAutoFit/>
          </a:bodyPr>
          <a:lstStyle/>
          <a:p>
            <a:r>
              <a:rPr lang="ar-KW" sz="5400" b="1" dirty="0">
                <a:effectLst>
                  <a:outerShdw blurRad="38100" dist="38100" dir="2700000" algn="tl">
                    <a:srgbClr val="000000">
                      <a:alpha val="43137"/>
                    </a:srgbClr>
                  </a:outerShdw>
                </a:effectLst>
                <a:ea typeface="Calibri" panose="020F0502020204030204" pitchFamily="34" charset="0"/>
                <a:cs typeface="Simplified Arabic" panose="02020603050405020304" pitchFamily="18" charset="-78"/>
              </a:rPr>
              <a:t>×</a:t>
            </a:r>
            <a:endParaRPr lang="en-US" sz="5400" b="1" dirty="0">
              <a:effectLst>
                <a:outerShdw blurRad="38100" dist="38100" dir="2700000" algn="tl">
                  <a:srgbClr val="000000">
                    <a:alpha val="43137"/>
                  </a:srgbClr>
                </a:outerShdw>
              </a:effectLst>
            </a:endParaRPr>
          </a:p>
        </p:txBody>
      </p:sp>
      <p:sp>
        <p:nvSpPr>
          <p:cNvPr id="47" name="Oval 46">
            <a:extLst>
              <a:ext uri="{FF2B5EF4-FFF2-40B4-BE49-F238E27FC236}">
                <a16:creationId xmlns:a16="http://schemas.microsoft.com/office/drawing/2014/main" id="{DA477EA1-C1B3-4E27-8E88-12077511D738}"/>
              </a:ext>
            </a:extLst>
          </p:cNvPr>
          <p:cNvSpPr/>
          <p:nvPr/>
        </p:nvSpPr>
        <p:spPr>
          <a:xfrm>
            <a:off x="7707237" y="3717032"/>
            <a:ext cx="1302713" cy="720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حوراني</a:t>
            </a:r>
            <a:endParaRPr lang="en-US" sz="1400" b="1" dirty="0"/>
          </a:p>
        </p:txBody>
      </p:sp>
      <p:sp>
        <p:nvSpPr>
          <p:cNvPr id="48" name="Oval 47">
            <a:extLst>
              <a:ext uri="{FF2B5EF4-FFF2-40B4-BE49-F238E27FC236}">
                <a16:creationId xmlns:a16="http://schemas.microsoft.com/office/drawing/2014/main" id="{6572713B-353F-4FB7-8109-439AE9E86D3A}"/>
              </a:ext>
            </a:extLst>
          </p:cNvPr>
          <p:cNvSpPr/>
          <p:nvPr/>
        </p:nvSpPr>
        <p:spPr>
          <a:xfrm>
            <a:off x="6365297" y="3717032"/>
            <a:ext cx="1302713" cy="720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جولان2</a:t>
            </a:r>
            <a:endParaRPr lang="en-US" sz="1400" b="1" dirty="0"/>
          </a:p>
        </p:txBody>
      </p:sp>
      <p:sp>
        <p:nvSpPr>
          <p:cNvPr id="49" name="Oval 48">
            <a:extLst>
              <a:ext uri="{FF2B5EF4-FFF2-40B4-BE49-F238E27FC236}">
                <a16:creationId xmlns:a16="http://schemas.microsoft.com/office/drawing/2014/main" id="{2F2F6B66-6FDE-43C0-8A40-C1BC96833008}"/>
              </a:ext>
            </a:extLst>
          </p:cNvPr>
          <p:cNvSpPr/>
          <p:nvPr/>
        </p:nvSpPr>
        <p:spPr>
          <a:xfrm>
            <a:off x="7724644" y="4446240"/>
            <a:ext cx="1302713" cy="720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أكساد65</a:t>
            </a:r>
            <a:endParaRPr lang="en-US" sz="1400" b="1" dirty="0"/>
          </a:p>
        </p:txBody>
      </p:sp>
      <p:sp>
        <p:nvSpPr>
          <p:cNvPr id="50" name="Oval 49">
            <a:extLst>
              <a:ext uri="{FF2B5EF4-FFF2-40B4-BE49-F238E27FC236}">
                <a16:creationId xmlns:a16="http://schemas.microsoft.com/office/drawing/2014/main" id="{D7682E6C-BBF5-4AC1-AACF-C85E34A045C2}"/>
              </a:ext>
            </a:extLst>
          </p:cNvPr>
          <p:cNvSpPr/>
          <p:nvPr/>
        </p:nvSpPr>
        <p:spPr>
          <a:xfrm>
            <a:off x="7707236" y="5175448"/>
            <a:ext cx="1302713" cy="720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شام3</a:t>
            </a:r>
            <a:endParaRPr lang="en-US" sz="1400" b="1" dirty="0"/>
          </a:p>
        </p:txBody>
      </p:sp>
      <p:sp>
        <p:nvSpPr>
          <p:cNvPr id="51" name="Oval 50">
            <a:extLst>
              <a:ext uri="{FF2B5EF4-FFF2-40B4-BE49-F238E27FC236}">
                <a16:creationId xmlns:a16="http://schemas.microsoft.com/office/drawing/2014/main" id="{17749A10-7F9D-42CD-A977-16C5E9FCB102}"/>
              </a:ext>
            </a:extLst>
          </p:cNvPr>
          <p:cNvSpPr/>
          <p:nvPr/>
        </p:nvSpPr>
        <p:spPr>
          <a:xfrm>
            <a:off x="6367810" y="4446240"/>
            <a:ext cx="1302713" cy="720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بحوث 10</a:t>
            </a:r>
            <a:endParaRPr lang="en-US" sz="1400" b="1" dirty="0"/>
          </a:p>
        </p:txBody>
      </p:sp>
      <p:sp>
        <p:nvSpPr>
          <p:cNvPr id="52" name="Oval 51">
            <a:extLst>
              <a:ext uri="{FF2B5EF4-FFF2-40B4-BE49-F238E27FC236}">
                <a16:creationId xmlns:a16="http://schemas.microsoft.com/office/drawing/2014/main" id="{0E5E25E0-F072-4F3F-82A8-190F78FCDB13}"/>
              </a:ext>
            </a:extLst>
          </p:cNvPr>
          <p:cNvSpPr/>
          <p:nvPr/>
        </p:nvSpPr>
        <p:spPr>
          <a:xfrm>
            <a:off x="6370298" y="5175448"/>
            <a:ext cx="1302713" cy="720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شام10</a:t>
            </a:r>
            <a:endParaRPr lang="en-US" sz="1400" b="1" dirty="0"/>
          </a:p>
        </p:txBody>
      </p:sp>
    </p:spTree>
    <p:extLst>
      <p:ext uri="{BB962C8B-B14F-4D97-AF65-F5344CB8AC3E}">
        <p14:creationId xmlns:p14="http://schemas.microsoft.com/office/powerpoint/2010/main" val="17868200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79E3B-D455-49F7-A08D-9C584649106A}"/>
              </a:ext>
            </a:extLst>
          </p:cNvPr>
          <p:cNvSpPr txBox="1"/>
          <p:nvPr/>
        </p:nvSpPr>
        <p:spPr>
          <a:xfrm>
            <a:off x="3429000" y="0"/>
            <a:ext cx="2286000" cy="523220"/>
          </a:xfrm>
          <a:prstGeom prst="rect">
            <a:avLst/>
          </a:prstGeom>
          <a:noFill/>
        </p:spPr>
        <p:txBody>
          <a:bodyPr wrap="square">
            <a:spAutoFit/>
          </a:bodyPr>
          <a:lstStyle/>
          <a:p>
            <a:pPr algn="r" rtl="1"/>
            <a:r>
              <a:rPr lang="ar-KW" sz="2800" b="1" dirty="0">
                <a:effectLst>
                  <a:outerShdw blurRad="38100" dist="38100" dir="2700000" algn="tl">
                    <a:srgbClr val="000000">
                      <a:alpha val="43137"/>
                    </a:srgbClr>
                  </a:outerShdw>
                </a:effectLst>
                <a:ea typeface="Calibri" panose="020F0502020204030204" pitchFamily="34" charset="0"/>
                <a:cs typeface="Simplified Arabic" panose="02020603050405020304" pitchFamily="18" charset="-78"/>
              </a:rPr>
              <a:t>العوامل المدروسة</a:t>
            </a:r>
            <a:endParaRPr lang="en-US" sz="2800" dirty="0">
              <a:effectLst>
                <a:outerShdw blurRad="38100" dist="38100" dir="2700000" algn="tl">
                  <a:srgbClr val="000000">
                    <a:alpha val="43137"/>
                  </a:srgbClr>
                </a:outerShdw>
              </a:effectLst>
            </a:endParaRPr>
          </a:p>
        </p:txBody>
      </p:sp>
      <p:sp>
        <p:nvSpPr>
          <p:cNvPr id="4" name="Oval 3">
            <a:extLst>
              <a:ext uri="{FF2B5EF4-FFF2-40B4-BE49-F238E27FC236}">
                <a16:creationId xmlns:a16="http://schemas.microsoft.com/office/drawing/2014/main" id="{197A6BA9-4334-4FEB-888B-62D02BF9AE01}"/>
              </a:ext>
            </a:extLst>
          </p:cNvPr>
          <p:cNvSpPr/>
          <p:nvPr/>
        </p:nvSpPr>
        <p:spPr>
          <a:xfrm>
            <a:off x="6732240" y="836712"/>
            <a:ext cx="1800200"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effectLst>
                  <a:outerShdw blurRad="38100" dist="38100" dir="2700000" algn="tl">
                    <a:srgbClr val="000000">
                      <a:alpha val="43137"/>
                    </a:srgbClr>
                  </a:outerShdw>
                </a:effectLst>
              </a:rPr>
              <a:t>الأصناف</a:t>
            </a:r>
            <a:endParaRPr lang="en-US" b="1" dirty="0">
              <a:effectLst>
                <a:outerShdw blurRad="38100" dist="38100" dir="2700000" algn="tl">
                  <a:srgbClr val="000000">
                    <a:alpha val="43137"/>
                  </a:srgbClr>
                </a:outerShdw>
              </a:effectLst>
            </a:endParaRPr>
          </a:p>
        </p:txBody>
      </p:sp>
      <p:sp>
        <p:nvSpPr>
          <p:cNvPr id="5" name="Oval 4">
            <a:extLst>
              <a:ext uri="{FF2B5EF4-FFF2-40B4-BE49-F238E27FC236}">
                <a16:creationId xmlns:a16="http://schemas.microsoft.com/office/drawing/2014/main" id="{40965564-BF8E-4104-ABA4-188212409080}"/>
              </a:ext>
            </a:extLst>
          </p:cNvPr>
          <p:cNvSpPr/>
          <p:nvPr/>
        </p:nvSpPr>
        <p:spPr>
          <a:xfrm>
            <a:off x="3671900" y="836712"/>
            <a:ext cx="1800200"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effectLst>
                  <a:outerShdw blurRad="38100" dist="38100" dir="2700000" algn="tl">
                    <a:srgbClr val="000000">
                      <a:alpha val="43137"/>
                    </a:srgbClr>
                  </a:outerShdw>
                </a:effectLst>
              </a:rPr>
              <a:t>مستوى</a:t>
            </a:r>
          </a:p>
          <a:p>
            <a:pPr algn="ctr"/>
            <a:r>
              <a:rPr lang="ar-SY" b="1" dirty="0">
                <a:effectLst>
                  <a:outerShdw blurRad="38100" dist="38100" dir="2700000" algn="tl">
                    <a:srgbClr val="000000">
                      <a:alpha val="43137"/>
                    </a:srgbClr>
                  </a:outerShdw>
                </a:effectLst>
              </a:rPr>
              <a:t>الإجهاد</a:t>
            </a:r>
          </a:p>
          <a:p>
            <a:pPr algn="ctr"/>
            <a:r>
              <a:rPr lang="ar-SY" b="1" dirty="0">
                <a:effectLst>
                  <a:outerShdw blurRad="38100" dist="38100" dir="2700000" algn="tl">
                    <a:srgbClr val="000000">
                      <a:alpha val="43137"/>
                    </a:srgbClr>
                  </a:outerShdw>
                </a:effectLst>
              </a:rPr>
              <a:t>(بار)</a:t>
            </a:r>
            <a:endParaRPr lang="en-US" b="1" dirty="0">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6BD2A6BB-EE1E-47D1-83A8-0807A304784A}"/>
              </a:ext>
            </a:extLst>
          </p:cNvPr>
          <p:cNvSpPr/>
          <p:nvPr/>
        </p:nvSpPr>
        <p:spPr>
          <a:xfrm>
            <a:off x="611560" y="836712"/>
            <a:ext cx="1800200"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effectLst>
                  <a:outerShdw blurRad="38100" dist="38100" dir="2700000" algn="tl">
                    <a:srgbClr val="000000">
                      <a:alpha val="43137"/>
                    </a:srgbClr>
                  </a:outerShdw>
                </a:effectLst>
              </a:rPr>
              <a:t>فترة الجفاف</a:t>
            </a:r>
          </a:p>
          <a:p>
            <a:pPr algn="ctr"/>
            <a:r>
              <a:rPr lang="ar-SY" b="1" dirty="0">
                <a:effectLst>
                  <a:outerShdw blurRad="38100" dist="38100" dir="2700000" algn="tl">
                    <a:srgbClr val="000000">
                      <a:alpha val="43137"/>
                    </a:srgbClr>
                  </a:outerShdw>
                </a:effectLst>
              </a:rPr>
              <a:t>(ساعة)</a:t>
            </a:r>
            <a:endParaRPr lang="en-US" b="1" dirty="0">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434D20FF-9B61-4C6A-A4F6-578642F5F254}"/>
              </a:ext>
            </a:extLst>
          </p:cNvPr>
          <p:cNvSpPr/>
          <p:nvPr/>
        </p:nvSpPr>
        <p:spPr>
          <a:xfrm>
            <a:off x="7991872" y="2409771"/>
            <a:ext cx="1152128" cy="7200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3</a:t>
            </a:r>
          </a:p>
          <a:p>
            <a:pPr algn="ctr"/>
            <a:r>
              <a:rPr lang="ar-SY" dirty="0"/>
              <a:t>قاسية</a:t>
            </a:r>
            <a:endParaRPr lang="en-US" dirty="0"/>
          </a:p>
        </p:txBody>
      </p:sp>
      <p:sp>
        <p:nvSpPr>
          <p:cNvPr id="10" name="Oval 9">
            <a:extLst>
              <a:ext uri="{FF2B5EF4-FFF2-40B4-BE49-F238E27FC236}">
                <a16:creationId xmlns:a16="http://schemas.microsoft.com/office/drawing/2014/main" id="{F4E6C5A8-DD0E-447A-8F76-45819BAFDBC6}"/>
              </a:ext>
            </a:extLst>
          </p:cNvPr>
          <p:cNvSpPr/>
          <p:nvPr/>
        </p:nvSpPr>
        <p:spPr>
          <a:xfrm>
            <a:off x="6156176" y="2438462"/>
            <a:ext cx="1152128" cy="72008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3</a:t>
            </a:r>
          </a:p>
          <a:p>
            <a:pPr algn="ctr"/>
            <a:r>
              <a:rPr lang="ar-SY" dirty="0"/>
              <a:t>طرية</a:t>
            </a:r>
            <a:endParaRPr lang="en-US" dirty="0"/>
          </a:p>
        </p:txBody>
      </p:sp>
      <p:cxnSp>
        <p:nvCxnSpPr>
          <p:cNvPr id="12" name="Straight Arrow Connector 11">
            <a:extLst>
              <a:ext uri="{FF2B5EF4-FFF2-40B4-BE49-F238E27FC236}">
                <a16:creationId xmlns:a16="http://schemas.microsoft.com/office/drawing/2014/main" id="{07780D70-9425-4022-87E6-7A51F49F45BD}"/>
              </a:ext>
            </a:extLst>
          </p:cNvPr>
          <p:cNvCxnSpPr>
            <a:cxnSpLocks/>
            <a:stCxn id="4" idx="4"/>
            <a:endCxn id="7" idx="0"/>
          </p:cNvCxnSpPr>
          <p:nvPr/>
        </p:nvCxnSpPr>
        <p:spPr>
          <a:xfrm>
            <a:off x="7632340" y="2276872"/>
            <a:ext cx="935596" cy="132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57BF2E-5245-4114-AF29-041835BDCD46}"/>
              </a:ext>
            </a:extLst>
          </p:cNvPr>
          <p:cNvCxnSpPr>
            <a:cxnSpLocks/>
            <a:stCxn id="4" idx="4"/>
            <a:endCxn id="10" idx="0"/>
          </p:cNvCxnSpPr>
          <p:nvPr/>
        </p:nvCxnSpPr>
        <p:spPr>
          <a:xfrm flipH="1">
            <a:off x="6732240" y="2276872"/>
            <a:ext cx="900100" cy="1615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E4E4C2C7-63AC-4E03-8EEA-8D4771D781E4}"/>
              </a:ext>
            </a:extLst>
          </p:cNvPr>
          <p:cNvSpPr/>
          <p:nvPr/>
        </p:nvSpPr>
        <p:spPr>
          <a:xfrm>
            <a:off x="4205391" y="2600480"/>
            <a:ext cx="733218" cy="7200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-6</a:t>
            </a:r>
            <a:endParaRPr lang="en-US" dirty="0"/>
          </a:p>
        </p:txBody>
      </p:sp>
      <p:sp>
        <p:nvSpPr>
          <p:cNvPr id="24" name="Oval 23">
            <a:extLst>
              <a:ext uri="{FF2B5EF4-FFF2-40B4-BE49-F238E27FC236}">
                <a16:creationId xmlns:a16="http://schemas.microsoft.com/office/drawing/2014/main" id="{63AA43AA-6AB1-4E8C-B73E-340BD210B447}"/>
              </a:ext>
            </a:extLst>
          </p:cNvPr>
          <p:cNvSpPr/>
          <p:nvPr/>
        </p:nvSpPr>
        <p:spPr>
          <a:xfrm>
            <a:off x="1062377" y="2924091"/>
            <a:ext cx="733218" cy="72008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cxnSp>
        <p:nvCxnSpPr>
          <p:cNvPr id="31" name="Straight Arrow Connector 30">
            <a:extLst>
              <a:ext uri="{FF2B5EF4-FFF2-40B4-BE49-F238E27FC236}">
                <a16:creationId xmlns:a16="http://schemas.microsoft.com/office/drawing/2014/main" id="{7CBDE352-98F9-4D0F-9273-2869C73FAAC7}"/>
              </a:ext>
            </a:extLst>
          </p:cNvPr>
          <p:cNvCxnSpPr>
            <a:cxnSpLocks/>
          </p:cNvCxnSpPr>
          <p:nvPr/>
        </p:nvCxnSpPr>
        <p:spPr>
          <a:xfrm>
            <a:off x="4572000" y="2276445"/>
            <a:ext cx="0" cy="3240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4C467788-D179-4095-B1C7-E76184A4A08D}"/>
              </a:ext>
            </a:extLst>
          </p:cNvPr>
          <p:cNvCxnSpPr>
            <a:cxnSpLocks/>
          </p:cNvCxnSpPr>
          <p:nvPr/>
        </p:nvCxnSpPr>
        <p:spPr>
          <a:xfrm>
            <a:off x="1428986" y="2294232"/>
            <a:ext cx="0" cy="6124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DA477EA1-C1B3-4E27-8E88-12077511D738}"/>
              </a:ext>
            </a:extLst>
          </p:cNvPr>
          <p:cNvSpPr/>
          <p:nvPr/>
        </p:nvSpPr>
        <p:spPr>
          <a:xfrm>
            <a:off x="7841287" y="3167670"/>
            <a:ext cx="1302713" cy="720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حوراني</a:t>
            </a:r>
            <a:endParaRPr lang="en-US" sz="1400" b="1" dirty="0"/>
          </a:p>
        </p:txBody>
      </p:sp>
      <p:sp>
        <p:nvSpPr>
          <p:cNvPr id="48" name="Oval 47">
            <a:extLst>
              <a:ext uri="{FF2B5EF4-FFF2-40B4-BE49-F238E27FC236}">
                <a16:creationId xmlns:a16="http://schemas.microsoft.com/office/drawing/2014/main" id="{6572713B-353F-4FB7-8109-439AE9E86D3A}"/>
              </a:ext>
            </a:extLst>
          </p:cNvPr>
          <p:cNvSpPr/>
          <p:nvPr/>
        </p:nvSpPr>
        <p:spPr>
          <a:xfrm>
            <a:off x="6045692" y="3167670"/>
            <a:ext cx="1302713" cy="720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جولان2</a:t>
            </a:r>
            <a:endParaRPr lang="en-US" sz="1400" b="1" dirty="0"/>
          </a:p>
        </p:txBody>
      </p:sp>
      <p:sp>
        <p:nvSpPr>
          <p:cNvPr id="49" name="Oval 48">
            <a:extLst>
              <a:ext uri="{FF2B5EF4-FFF2-40B4-BE49-F238E27FC236}">
                <a16:creationId xmlns:a16="http://schemas.microsoft.com/office/drawing/2014/main" id="{2F2F6B66-6FDE-43C0-8A40-C1BC96833008}"/>
              </a:ext>
            </a:extLst>
          </p:cNvPr>
          <p:cNvSpPr/>
          <p:nvPr/>
        </p:nvSpPr>
        <p:spPr>
          <a:xfrm>
            <a:off x="7841998" y="3867516"/>
            <a:ext cx="1302713" cy="720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أكساد65</a:t>
            </a:r>
            <a:endParaRPr lang="en-US" sz="1400" b="1" dirty="0"/>
          </a:p>
        </p:txBody>
      </p:sp>
      <p:sp>
        <p:nvSpPr>
          <p:cNvPr id="50" name="Oval 49">
            <a:extLst>
              <a:ext uri="{FF2B5EF4-FFF2-40B4-BE49-F238E27FC236}">
                <a16:creationId xmlns:a16="http://schemas.microsoft.com/office/drawing/2014/main" id="{D7682E6C-BBF5-4AC1-AACF-C85E34A045C2}"/>
              </a:ext>
            </a:extLst>
          </p:cNvPr>
          <p:cNvSpPr/>
          <p:nvPr/>
        </p:nvSpPr>
        <p:spPr>
          <a:xfrm>
            <a:off x="7802110" y="4584247"/>
            <a:ext cx="1302713" cy="720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شام3</a:t>
            </a:r>
            <a:endParaRPr lang="en-US" sz="1400" b="1" dirty="0"/>
          </a:p>
        </p:txBody>
      </p:sp>
      <p:sp>
        <p:nvSpPr>
          <p:cNvPr id="51" name="Oval 50">
            <a:extLst>
              <a:ext uri="{FF2B5EF4-FFF2-40B4-BE49-F238E27FC236}">
                <a16:creationId xmlns:a16="http://schemas.microsoft.com/office/drawing/2014/main" id="{17749A10-7F9D-42CD-A977-16C5E9FCB102}"/>
              </a:ext>
            </a:extLst>
          </p:cNvPr>
          <p:cNvSpPr/>
          <p:nvPr/>
        </p:nvSpPr>
        <p:spPr>
          <a:xfrm>
            <a:off x="6045691" y="3883660"/>
            <a:ext cx="1302713" cy="720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بحوث 10</a:t>
            </a:r>
            <a:endParaRPr lang="en-US" sz="1400" b="1" dirty="0"/>
          </a:p>
        </p:txBody>
      </p:sp>
      <p:sp>
        <p:nvSpPr>
          <p:cNvPr id="52" name="Oval 51">
            <a:extLst>
              <a:ext uri="{FF2B5EF4-FFF2-40B4-BE49-F238E27FC236}">
                <a16:creationId xmlns:a16="http://schemas.microsoft.com/office/drawing/2014/main" id="{0E5E25E0-F072-4F3F-82A8-190F78FCDB13}"/>
              </a:ext>
            </a:extLst>
          </p:cNvPr>
          <p:cNvSpPr/>
          <p:nvPr/>
        </p:nvSpPr>
        <p:spPr>
          <a:xfrm>
            <a:off x="6032663" y="4620435"/>
            <a:ext cx="1302713" cy="720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شام10</a:t>
            </a:r>
            <a:endParaRPr lang="en-US" sz="1400" b="1" dirty="0"/>
          </a:p>
        </p:txBody>
      </p:sp>
      <p:sp>
        <p:nvSpPr>
          <p:cNvPr id="39" name="Oval 38">
            <a:extLst>
              <a:ext uri="{FF2B5EF4-FFF2-40B4-BE49-F238E27FC236}">
                <a16:creationId xmlns:a16="http://schemas.microsoft.com/office/drawing/2014/main" id="{541E6044-3611-42E7-A9ED-4523A25CD6F1}"/>
              </a:ext>
            </a:extLst>
          </p:cNvPr>
          <p:cNvSpPr/>
          <p:nvPr/>
        </p:nvSpPr>
        <p:spPr>
          <a:xfrm>
            <a:off x="7758912" y="5284093"/>
            <a:ext cx="1302713" cy="720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شام5</a:t>
            </a:r>
            <a:endParaRPr lang="en-US" sz="1400" b="1" dirty="0"/>
          </a:p>
        </p:txBody>
      </p:sp>
      <p:sp>
        <p:nvSpPr>
          <p:cNvPr id="42" name="Oval 41">
            <a:extLst>
              <a:ext uri="{FF2B5EF4-FFF2-40B4-BE49-F238E27FC236}">
                <a16:creationId xmlns:a16="http://schemas.microsoft.com/office/drawing/2014/main" id="{912E9815-2160-464A-8594-57162087F95E}"/>
              </a:ext>
            </a:extLst>
          </p:cNvPr>
          <p:cNvSpPr/>
          <p:nvPr/>
        </p:nvSpPr>
        <p:spPr>
          <a:xfrm>
            <a:off x="7758912" y="6000824"/>
            <a:ext cx="1302713" cy="7200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بحوث9</a:t>
            </a:r>
            <a:endParaRPr lang="en-US" sz="1400" b="1" dirty="0"/>
          </a:p>
        </p:txBody>
      </p:sp>
      <p:sp>
        <p:nvSpPr>
          <p:cNvPr id="44" name="Oval 43">
            <a:extLst>
              <a:ext uri="{FF2B5EF4-FFF2-40B4-BE49-F238E27FC236}">
                <a16:creationId xmlns:a16="http://schemas.microsoft.com/office/drawing/2014/main" id="{6C1EDF28-E0C9-43F6-9501-4D4FDE6C8A0D}"/>
              </a:ext>
            </a:extLst>
          </p:cNvPr>
          <p:cNvSpPr/>
          <p:nvPr/>
        </p:nvSpPr>
        <p:spPr>
          <a:xfrm>
            <a:off x="6030154" y="5336425"/>
            <a:ext cx="1302713" cy="720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دوما2</a:t>
            </a:r>
            <a:endParaRPr lang="en-US" sz="1400" b="1" dirty="0"/>
          </a:p>
        </p:txBody>
      </p:sp>
      <p:sp>
        <p:nvSpPr>
          <p:cNvPr id="45" name="Oval 44">
            <a:extLst>
              <a:ext uri="{FF2B5EF4-FFF2-40B4-BE49-F238E27FC236}">
                <a16:creationId xmlns:a16="http://schemas.microsoft.com/office/drawing/2014/main" id="{214A8D16-5E55-40A6-A569-DB74CF75CA82}"/>
              </a:ext>
            </a:extLst>
          </p:cNvPr>
          <p:cNvSpPr/>
          <p:nvPr/>
        </p:nvSpPr>
        <p:spPr>
          <a:xfrm>
            <a:off x="6045690" y="6065045"/>
            <a:ext cx="1302713" cy="720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400" b="1" dirty="0"/>
              <a:t>دوما6</a:t>
            </a:r>
            <a:endParaRPr lang="en-US" sz="1400" b="1" dirty="0"/>
          </a:p>
        </p:txBody>
      </p:sp>
    </p:spTree>
    <p:extLst>
      <p:ext uri="{BB962C8B-B14F-4D97-AF65-F5344CB8AC3E}">
        <p14:creationId xmlns:p14="http://schemas.microsoft.com/office/powerpoint/2010/main" val="10612998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535115"/>
            <a:ext cx="3608387" cy="888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7FFFD2BB-E525-421C-8534-0018A69E83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695" y="1470803"/>
            <a:ext cx="8786610" cy="5451807"/>
          </a:xfrm>
          <a:prstGeom prst="rect">
            <a:avLst/>
          </a:prstGeom>
          <a:noFill/>
          <a:ln>
            <a:noFill/>
          </a:ln>
        </p:spPr>
      </p:pic>
      <p:sp>
        <p:nvSpPr>
          <p:cNvPr id="5" name="TextBox 4">
            <a:extLst>
              <a:ext uri="{FF2B5EF4-FFF2-40B4-BE49-F238E27FC236}">
                <a16:creationId xmlns:a16="http://schemas.microsoft.com/office/drawing/2014/main" id="{14245D66-6C6F-4025-8FB1-C865A3AD5B1D}"/>
              </a:ext>
            </a:extLst>
          </p:cNvPr>
          <p:cNvSpPr txBox="1"/>
          <p:nvPr/>
        </p:nvSpPr>
        <p:spPr>
          <a:xfrm>
            <a:off x="385815" y="165783"/>
            <a:ext cx="8786610" cy="369332"/>
          </a:xfrm>
          <a:prstGeom prst="rect">
            <a:avLst/>
          </a:prstGeom>
          <a:noFill/>
        </p:spPr>
        <p:txBody>
          <a:bodyPr wrap="square">
            <a:spAutoFit/>
          </a:bodyPr>
          <a:lstStyle/>
          <a:p>
            <a:pPr algn="ctr" rtl="1"/>
            <a:r>
              <a:rPr lang="ar-SA" sz="1800" dirty="0">
                <a:effectLst/>
                <a:ea typeface="Calibri" panose="020F0502020204030204" pitchFamily="34" charset="0"/>
                <a:cs typeface="Simplified Arabic" panose="02020603050405020304" pitchFamily="18" charset="-78"/>
              </a:rPr>
              <a:t>صممت التجربة بالتصميم العشوائي الكامل وبثلاث مكررات والمخطط التالي يوضح توزيع المعاملات</a:t>
            </a:r>
            <a:endParaRPr lang="en-US" dirty="0"/>
          </a:p>
        </p:txBody>
      </p:sp>
    </p:spTree>
    <p:extLst>
      <p:ext uri="{BB962C8B-B14F-4D97-AF65-F5344CB8AC3E}">
        <p14:creationId xmlns:p14="http://schemas.microsoft.com/office/powerpoint/2010/main" val="9111186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8CDAA8-1851-42BC-B9CD-75C018A6157D}"/>
              </a:ext>
            </a:extLst>
          </p:cNvPr>
          <p:cNvSpPr txBox="1"/>
          <p:nvPr/>
        </p:nvSpPr>
        <p:spPr>
          <a:xfrm>
            <a:off x="5805984" y="94958"/>
            <a:ext cx="2740546" cy="571695"/>
          </a:xfrm>
          <a:prstGeom prst="rect">
            <a:avLst/>
          </a:prstGeom>
          <a:noFill/>
        </p:spPr>
        <p:txBody>
          <a:bodyPr wrap="square">
            <a:spAutoFit/>
          </a:bodyPr>
          <a:lstStyle/>
          <a:p>
            <a:pPr marR="0" lvl="0" algn="just" rtl="1">
              <a:lnSpc>
                <a:spcPct val="115000"/>
              </a:lnSpc>
              <a:spcBef>
                <a:spcPts val="600"/>
              </a:spcBef>
              <a:spcAft>
                <a:spcPts val="1000"/>
              </a:spcAft>
              <a:tabLst>
                <a:tab pos="4568190" algn="l"/>
              </a:tabLst>
            </a:pPr>
            <a:r>
              <a:rPr lang="ar-SA" sz="28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Simplified Arabic" panose="02020603050405020304" pitchFamily="18" charset="-78"/>
              </a:rPr>
              <a:t>المؤشرات البيوكيميائية</a:t>
            </a:r>
            <a:endParaRPr lang="en-US" sz="28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4" name="Star: 6 Points 3">
            <a:extLst>
              <a:ext uri="{FF2B5EF4-FFF2-40B4-BE49-F238E27FC236}">
                <a16:creationId xmlns:a16="http://schemas.microsoft.com/office/drawing/2014/main" id="{B01CB1FF-6320-4A3E-A6CD-ADF3608033D5}"/>
              </a:ext>
            </a:extLst>
          </p:cNvPr>
          <p:cNvSpPr/>
          <p:nvPr/>
        </p:nvSpPr>
        <p:spPr>
          <a:xfrm>
            <a:off x="7236296" y="666653"/>
            <a:ext cx="1907152" cy="1970838"/>
          </a:xfrm>
          <a:prstGeom prst="star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Proline</a:t>
            </a:r>
          </a:p>
        </p:txBody>
      </p:sp>
      <p:sp>
        <p:nvSpPr>
          <p:cNvPr id="5" name="Star: 6 Points 4">
            <a:extLst>
              <a:ext uri="{FF2B5EF4-FFF2-40B4-BE49-F238E27FC236}">
                <a16:creationId xmlns:a16="http://schemas.microsoft.com/office/drawing/2014/main" id="{8E81601B-D785-443A-9FA9-0D0C0D64375E}"/>
              </a:ext>
            </a:extLst>
          </p:cNvPr>
          <p:cNvSpPr/>
          <p:nvPr/>
        </p:nvSpPr>
        <p:spPr>
          <a:xfrm>
            <a:off x="5076056" y="684648"/>
            <a:ext cx="1907152" cy="1970838"/>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Chlorophyll</a:t>
            </a:r>
          </a:p>
        </p:txBody>
      </p:sp>
      <p:sp>
        <p:nvSpPr>
          <p:cNvPr id="6" name="Star: 6 Points 5">
            <a:extLst>
              <a:ext uri="{FF2B5EF4-FFF2-40B4-BE49-F238E27FC236}">
                <a16:creationId xmlns:a16="http://schemas.microsoft.com/office/drawing/2014/main" id="{F59227A5-EA21-43FC-80C8-6FAB602888A1}"/>
              </a:ext>
            </a:extLst>
          </p:cNvPr>
          <p:cNvSpPr/>
          <p:nvPr/>
        </p:nvSpPr>
        <p:spPr>
          <a:xfrm>
            <a:off x="6156176" y="2443581"/>
            <a:ext cx="1907152" cy="1970838"/>
          </a:xfrm>
          <a:prstGeom prst="star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Soluble Sugar</a:t>
            </a:r>
          </a:p>
        </p:txBody>
      </p:sp>
      <p:sp>
        <p:nvSpPr>
          <p:cNvPr id="7" name="Star: 6 Points 6">
            <a:extLst>
              <a:ext uri="{FF2B5EF4-FFF2-40B4-BE49-F238E27FC236}">
                <a16:creationId xmlns:a16="http://schemas.microsoft.com/office/drawing/2014/main" id="{22FA9AB7-BD92-453C-B552-8B9D846DFD55}"/>
              </a:ext>
            </a:extLst>
          </p:cNvPr>
          <p:cNvSpPr/>
          <p:nvPr/>
        </p:nvSpPr>
        <p:spPr>
          <a:xfrm>
            <a:off x="5076056" y="4329256"/>
            <a:ext cx="1907152" cy="1970838"/>
          </a:xfrm>
          <a:prstGeom prst="star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MDA</a:t>
            </a:r>
          </a:p>
        </p:txBody>
      </p:sp>
      <p:sp>
        <p:nvSpPr>
          <p:cNvPr id="8" name="Star: 6 Points 7">
            <a:extLst>
              <a:ext uri="{FF2B5EF4-FFF2-40B4-BE49-F238E27FC236}">
                <a16:creationId xmlns:a16="http://schemas.microsoft.com/office/drawing/2014/main" id="{A244F494-E963-4D04-8C80-E761EBEFA783}"/>
              </a:ext>
            </a:extLst>
          </p:cNvPr>
          <p:cNvSpPr/>
          <p:nvPr/>
        </p:nvSpPr>
        <p:spPr>
          <a:xfrm>
            <a:off x="7236296" y="4329256"/>
            <a:ext cx="1907152" cy="1970838"/>
          </a:xfrm>
          <a:prstGeom prst="star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RWC</a:t>
            </a:r>
          </a:p>
        </p:txBody>
      </p:sp>
      <p:sp>
        <p:nvSpPr>
          <p:cNvPr id="9" name="TextBox 8">
            <a:extLst>
              <a:ext uri="{FF2B5EF4-FFF2-40B4-BE49-F238E27FC236}">
                <a16:creationId xmlns:a16="http://schemas.microsoft.com/office/drawing/2014/main" id="{D9C28FE4-0A90-4B05-8C24-F265DD719C70}"/>
              </a:ext>
            </a:extLst>
          </p:cNvPr>
          <p:cNvSpPr txBox="1"/>
          <p:nvPr/>
        </p:nvSpPr>
        <p:spPr>
          <a:xfrm>
            <a:off x="1187624" y="94958"/>
            <a:ext cx="2394012" cy="571695"/>
          </a:xfrm>
          <a:prstGeom prst="rect">
            <a:avLst/>
          </a:prstGeom>
          <a:noFill/>
        </p:spPr>
        <p:txBody>
          <a:bodyPr wrap="square">
            <a:spAutoFit/>
          </a:bodyPr>
          <a:lstStyle/>
          <a:p>
            <a:pPr marR="0" lvl="0" algn="r" rtl="1">
              <a:lnSpc>
                <a:spcPct val="115000"/>
              </a:lnSpc>
              <a:spcBef>
                <a:spcPts val="0"/>
              </a:spcBef>
              <a:spcAft>
                <a:spcPts val="1000"/>
              </a:spcAft>
            </a:pPr>
            <a:r>
              <a:rPr lang="ar-SY" sz="28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Simplified Arabic" panose="02020603050405020304" pitchFamily="18" charset="-78"/>
              </a:rPr>
              <a:t>المؤشرات الجزيئية</a:t>
            </a:r>
            <a:endParaRPr lang="en-US" sz="28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10" name="Star: 6 Points 9">
            <a:extLst>
              <a:ext uri="{FF2B5EF4-FFF2-40B4-BE49-F238E27FC236}">
                <a16:creationId xmlns:a16="http://schemas.microsoft.com/office/drawing/2014/main" id="{844A6FF7-539B-443F-80C0-D4964BA81F54}"/>
              </a:ext>
            </a:extLst>
          </p:cNvPr>
          <p:cNvSpPr/>
          <p:nvPr/>
        </p:nvSpPr>
        <p:spPr>
          <a:xfrm>
            <a:off x="770708" y="666653"/>
            <a:ext cx="2810928" cy="3048194"/>
          </a:xfrm>
          <a:prstGeom prst="star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latin typeface="Simplified Arabic" panose="02020603050405020304" pitchFamily="18" charset="-78"/>
                <a:cs typeface="Simplified Arabic" panose="02020603050405020304" pitchFamily="18" charset="-78"/>
              </a:rPr>
              <a:t>دراسة القرابة الوراثية باستخدام تقنية التكرارات الترادفية البسيطة الداخلية </a:t>
            </a:r>
            <a:r>
              <a:rPr lang="en-US" b="1" dirty="0">
                <a:latin typeface="Simplified Arabic" panose="02020603050405020304" pitchFamily="18" charset="-78"/>
                <a:cs typeface="Simplified Arabic" panose="02020603050405020304" pitchFamily="18" charset="-78"/>
              </a:rPr>
              <a:t>ISSR</a:t>
            </a:r>
          </a:p>
        </p:txBody>
      </p:sp>
      <p:sp>
        <p:nvSpPr>
          <p:cNvPr id="11" name="Star: 6 Points 10">
            <a:extLst>
              <a:ext uri="{FF2B5EF4-FFF2-40B4-BE49-F238E27FC236}">
                <a16:creationId xmlns:a16="http://schemas.microsoft.com/office/drawing/2014/main" id="{D2DF0348-3C6A-4E07-95E7-0EFC50986872}"/>
              </a:ext>
            </a:extLst>
          </p:cNvPr>
          <p:cNvSpPr/>
          <p:nvPr/>
        </p:nvSpPr>
        <p:spPr>
          <a:xfrm>
            <a:off x="770708" y="3807152"/>
            <a:ext cx="2810928" cy="2790200"/>
          </a:xfrm>
          <a:prstGeom prst="star6">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1800" b="1" dirty="0">
                <a:effectLst/>
                <a:latin typeface="Times New Roman" panose="02020603050405020304" pitchFamily="18" charset="0"/>
                <a:ea typeface="Calibri" panose="020F0502020204030204" pitchFamily="34" charset="0"/>
                <a:cs typeface="Simplified Arabic" panose="02020603050405020304" pitchFamily="18" charset="-78"/>
              </a:rPr>
              <a:t>تقييم التباين على مستوى تعبير مورثات الديهيدرين المحرضة تحت ظروف الإجهاد الجفافي</a:t>
            </a:r>
            <a:endParaRPr lang="en-US" dirty="0"/>
          </a:p>
        </p:txBody>
      </p:sp>
    </p:spTree>
    <p:extLst>
      <p:ext uri="{BB962C8B-B14F-4D97-AF65-F5344CB8AC3E}">
        <p14:creationId xmlns:p14="http://schemas.microsoft.com/office/powerpoint/2010/main" val="30136227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2025819" y="219284"/>
            <a:ext cx="3410562" cy="646331"/>
          </a:xfrm>
          <a:prstGeom prst="rect">
            <a:avLst/>
          </a:prstGeom>
        </p:spPr>
        <p:txBody>
          <a:bodyPr wrap="square">
            <a:spAutoFit/>
          </a:bodyPr>
          <a:lstStyle/>
          <a:p>
            <a:pPr algn="r" rtl="1"/>
            <a:r>
              <a:rPr lang="ar-SA" b="1" dirty="0"/>
              <a:t>تركيز الحمض الأميني </a:t>
            </a:r>
            <a:r>
              <a:rPr lang="ar-SA" b="1" dirty="0" err="1"/>
              <a:t>البرولين</a:t>
            </a:r>
            <a:r>
              <a:rPr lang="ar-SA" b="1" dirty="0"/>
              <a:t> (ميكروغرام.غˉ¹وزن رطب):</a:t>
            </a:r>
            <a:endParaRPr lang="ar-SA" dirty="0"/>
          </a:p>
        </p:txBody>
      </p:sp>
      <p:sp>
        <p:nvSpPr>
          <p:cNvPr id="3" name="مستطيل 2"/>
          <p:cNvSpPr/>
          <p:nvPr/>
        </p:nvSpPr>
        <p:spPr>
          <a:xfrm>
            <a:off x="467544" y="1196752"/>
            <a:ext cx="2934072" cy="923330"/>
          </a:xfrm>
          <a:prstGeom prst="rect">
            <a:avLst/>
          </a:prstGeom>
        </p:spPr>
        <p:txBody>
          <a:bodyPr wrap="square">
            <a:spAutoFit/>
          </a:bodyPr>
          <a:lstStyle/>
          <a:p>
            <a:r>
              <a:rPr lang="ar-SA" dirty="0"/>
              <a:t>وزن معين من العينة حوالي 0.5 غ ستطحن، ثم تمزج مع 10 مل من محلول حمض </a:t>
            </a:r>
            <a:r>
              <a:rPr lang="ar-SA" dirty="0" err="1"/>
              <a:t>السلفوسالسيلك</a:t>
            </a:r>
            <a:r>
              <a:rPr lang="ar-SA" dirty="0"/>
              <a:t> 3% </a:t>
            </a:r>
          </a:p>
        </p:txBody>
      </p:sp>
      <p:sp>
        <p:nvSpPr>
          <p:cNvPr id="4" name="مستطيل 3"/>
          <p:cNvSpPr/>
          <p:nvPr/>
        </p:nvSpPr>
        <p:spPr>
          <a:xfrm>
            <a:off x="3731100" y="1421886"/>
            <a:ext cx="2090636" cy="369332"/>
          </a:xfrm>
          <a:prstGeom prst="rect">
            <a:avLst/>
          </a:prstGeom>
        </p:spPr>
        <p:txBody>
          <a:bodyPr wrap="none">
            <a:spAutoFit/>
          </a:bodyPr>
          <a:lstStyle/>
          <a:p>
            <a:r>
              <a:rPr lang="ar-SA" dirty="0"/>
              <a:t>في جهاز الطرد المركزي </a:t>
            </a:r>
          </a:p>
        </p:txBody>
      </p:sp>
      <p:sp>
        <p:nvSpPr>
          <p:cNvPr id="5" name="مستطيل 4"/>
          <p:cNvSpPr/>
          <p:nvPr/>
        </p:nvSpPr>
        <p:spPr>
          <a:xfrm>
            <a:off x="6819766" y="1473532"/>
            <a:ext cx="652743" cy="369332"/>
          </a:xfrm>
          <a:prstGeom prst="rect">
            <a:avLst/>
          </a:prstGeom>
        </p:spPr>
        <p:txBody>
          <a:bodyPr wrap="none">
            <a:spAutoFit/>
          </a:bodyPr>
          <a:lstStyle/>
          <a:p>
            <a:r>
              <a:rPr lang="ar-SA" dirty="0"/>
              <a:t>ترشيح</a:t>
            </a:r>
          </a:p>
        </p:txBody>
      </p:sp>
      <p:sp>
        <p:nvSpPr>
          <p:cNvPr id="6" name="مستطيل 5"/>
          <p:cNvSpPr/>
          <p:nvPr/>
        </p:nvSpPr>
        <p:spPr>
          <a:xfrm>
            <a:off x="4912392" y="2492896"/>
            <a:ext cx="2611936" cy="646331"/>
          </a:xfrm>
          <a:prstGeom prst="rect">
            <a:avLst/>
          </a:prstGeom>
        </p:spPr>
        <p:txBody>
          <a:bodyPr wrap="square">
            <a:spAutoFit/>
          </a:bodyPr>
          <a:lstStyle/>
          <a:p>
            <a:pPr algn="r" rtl="1"/>
            <a:r>
              <a:rPr lang="ar-SA" dirty="0"/>
              <a:t>إضافة حمض الخل و </a:t>
            </a:r>
            <a:r>
              <a:rPr lang="ar-SA" dirty="0" err="1"/>
              <a:t>نينهدرين</a:t>
            </a:r>
            <a:r>
              <a:rPr lang="ar-SA" dirty="0"/>
              <a:t> إلى الرشاحة </a:t>
            </a:r>
          </a:p>
        </p:txBody>
      </p:sp>
      <p:sp>
        <p:nvSpPr>
          <p:cNvPr id="7" name="مستطيل 6"/>
          <p:cNvSpPr/>
          <p:nvPr/>
        </p:nvSpPr>
        <p:spPr>
          <a:xfrm>
            <a:off x="3132715" y="2573746"/>
            <a:ext cx="994182" cy="369332"/>
          </a:xfrm>
          <a:prstGeom prst="rect">
            <a:avLst/>
          </a:prstGeom>
        </p:spPr>
        <p:txBody>
          <a:bodyPr wrap="none">
            <a:spAutoFit/>
          </a:bodyPr>
          <a:lstStyle/>
          <a:p>
            <a:r>
              <a:rPr lang="ar-SA" dirty="0"/>
              <a:t>حمام مائي </a:t>
            </a:r>
          </a:p>
        </p:txBody>
      </p:sp>
      <p:sp>
        <p:nvSpPr>
          <p:cNvPr id="8" name="مستطيل 7"/>
          <p:cNvSpPr/>
          <p:nvPr/>
        </p:nvSpPr>
        <p:spPr>
          <a:xfrm>
            <a:off x="1424665" y="2591694"/>
            <a:ext cx="1019830" cy="369332"/>
          </a:xfrm>
          <a:prstGeom prst="rect">
            <a:avLst/>
          </a:prstGeom>
        </p:spPr>
        <p:txBody>
          <a:bodyPr wrap="none">
            <a:spAutoFit/>
          </a:bodyPr>
          <a:lstStyle/>
          <a:p>
            <a:r>
              <a:rPr lang="ar-SA" dirty="0"/>
              <a:t>حمام ثلجي </a:t>
            </a:r>
          </a:p>
        </p:txBody>
      </p:sp>
      <p:sp>
        <p:nvSpPr>
          <p:cNvPr id="9" name="مستطيل 8"/>
          <p:cNvSpPr/>
          <p:nvPr/>
        </p:nvSpPr>
        <p:spPr>
          <a:xfrm>
            <a:off x="1368002" y="3694176"/>
            <a:ext cx="1849224" cy="1200329"/>
          </a:xfrm>
          <a:prstGeom prst="rect">
            <a:avLst/>
          </a:prstGeom>
        </p:spPr>
        <p:txBody>
          <a:bodyPr wrap="square">
            <a:spAutoFit/>
          </a:bodyPr>
          <a:lstStyle/>
          <a:p>
            <a:r>
              <a:rPr lang="ar-SA" dirty="0"/>
              <a:t>إضافة </a:t>
            </a:r>
            <a:r>
              <a:rPr lang="ar-SA" dirty="0" err="1"/>
              <a:t>التولوين</a:t>
            </a:r>
            <a:endParaRPr lang="ar-SA" dirty="0"/>
          </a:p>
          <a:p>
            <a:r>
              <a:rPr lang="ar-SA" dirty="0"/>
              <a:t>تنفصل طبقة من </a:t>
            </a:r>
            <a:r>
              <a:rPr lang="ar-SA" dirty="0" err="1"/>
              <a:t>التولوين</a:t>
            </a:r>
            <a:r>
              <a:rPr lang="ar-SA" dirty="0"/>
              <a:t> </a:t>
            </a:r>
            <a:r>
              <a:rPr lang="ar-SA" dirty="0" err="1"/>
              <a:t>وماتحمله</a:t>
            </a:r>
            <a:r>
              <a:rPr lang="ar-SA" dirty="0"/>
              <a:t> من </a:t>
            </a:r>
            <a:r>
              <a:rPr lang="ar-SA" dirty="0" err="1"/>
              <a:t>البرولين</a:t>
            </a:r>
            <a:r>
              <a:rPr lang="ar-SA" dirty="0"/>
              <a:t> </a:t>
            </a:r>
          </a:p>
        </p:txBody>
      </p:sp>
      <p:sp>
        <p:nvSpPr>
          <p:cNvPr id="10" name="مستطيل 9"/>
          <p:cNvSpPr/>
          <p:nvPr/>
        </p:nvSpPr>
        <p:spPr>
          <a:xfrm>
            <a:off x="4997998" y="3971175"/>
            <a:ext cx="2148140" cy="923330"/>
          </a:xfrm>
          <a:prstGeom prst="rect">
            <a:avLst/>
          </a:prstGeom>
        </p:spPr>
        <p:txBody>
          <a:bodyPr wrap="square">
            <a:spAutoFit/>
          </a:bodyPr>
          <a:lstStyle/>
          <a:p>
            <a:r>
              <a:rPr lang="ar-SA" dirty="0"/>
              <a:t>يقاس </a:t>
            </a:r>
            <a:r>
              <a:rPr lang="ar-SA" dirty="0" err="1"/>
              <a:t>البرولين</a:t>
            </a:r>
            <a:r>
              <a:rPr lang="ar-SA" dirty="0"/>
              <a:t> بواسطة جهاز مقياس الطيف الضوئي </a:t>
            </a:r>
          </a:p>
        </p:txBody>
      </p:sp>
      <p:sp>
        <p:nvSpPr>
          <p:cNvPr id="11" name="سهم إلى اليمين 10"/>
          <p:cNvSpPr/>
          <p:nvPr/>
        </p:nvSpPr>
        <p:spPr>
          <a:xfrm>
            <a:off x="3426837" y="1473970"/>
            <a:ext cx="497091" cy="369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سهم إلى اليمين 11"/>
          <p:cNvSpPr/>
          <p:nvPr/>
        </p:nvSpPr>
        <p:spPr>
          <a:xfrm>
            <a:off x="6072068" y="1473970"/>
            <a:ext cx="523710" cy="399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سهم منحني إلى اليسار 12"/>
          <p:cNvSpPr/>
          <p:nvPr/>
        </p:nvSpPr>
        <p:spPr>
          <a:xfrm>
            <a:off x="7524328" y="1673536"/>
            <a:ext cx="504056" cy="11886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tx1"/>
              </a:solidFill>
            </a:endParaRPr>
          </a:p>
        </p:txBody>
      </p:sp>
      <p:sp>
        <p:nvSpPr>
          <p:cNvPr id="14" name="سهم إلى اليسار 13"/>
          <p:cNvSpPr/>
          <p:nvPr/>
        </p:nvSpPr>
        <p:spPr>
          <a:xfrm>
            <a:off x="4421019" y="2591694"/>
            <a:ext cx="57697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سهم إلى اليسار 14"/>
          <p:cNvSpPr/>
          <p:nvPr/>
        </p:nvSpPr>
        <p:spPr>
          <a:xfrm>
            <a:off x="2699792" y="2578472"/>
            <a:ext cx="517434" cy="3825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سهم منحني إلى اليمين 15"/>
          <p:cNvSpPr/>
          <p:nvPr/>
        </p:nvSpPr>
        <p:spPr>
          <a:xfrm>
            <a:off x="683568" y="2816060"/>
            <a:ext cx="684434" cy="147827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tx1"/>
              </a:solidFill>
            </a:endParaRPr>
          </a:p>
        </p:txBody>
      </p:sp>
      <p:sp>
        <p:nvSpPr>
          <p:cNvPr id="17" name="سهم إلى اليمين 16"/>
          <p:cNvSpPr/>
          <p:nvPr/>
        </p:nvSpPr>
        <p:spPr>
          <a:xfrm>
            <a:off x="3731100" y="41777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TextBox 20">
            <a:extLst>
              <a:ext uri="{FF2B5EF4-FFF2-40B4-BE49-F238E27FC236}">
                <a16:creationId xmlns:a16="http://schemas.microsoft.com/office/drawing/2014/main" id="{E67B1E6E-D21A-43B2-94FE-72B20629C36D}"/>
              </a:ext>
            </a:extLst>
          </p:cNvPr>
          <p:cNvSpPr txBox="1"/>
          <p:nvPr/>
        </p:nvSpPr>
        <p:spPr>
          <a:xfrm>
            <a:off x="3456384" y="5977874"/>
            <a:ext cx="2611936" cy="461665"/>
          </a:xfrm>
          <a:prstGeom prst="rect">
            <a:avLst/>
          </a:prstGeom>
          <a:noFill/>
        </p:spPr>
        <p:txBody>
          <a:bodyPr wrap="square">
            <a:spAutoFit/>
          </a:bodyPr>
          <a:lstStyle/>
          <a:p>
            <a:r>
              <a:rPr lang="ar-SY" sz="2400" b="1" dirty="0">
                <a:effectLst>
                  <a:outerShdw blurRad="38100" dist="38100" dir="2700000" algn="tl">
                    <a:srgbClr val="000000">
                      <a:alpha val="43137"/>
                    </a:srgbClr>
                  </a:outerShdw>
                </a:effectLst>
              </a:rPr>
              <a:t>)</a:t>
            </a:r>
            <a:r>
              <a:rPr lang="en-US" sz="2400" b="1" dirty="0">
                <a:effectLst>
                  <a:outerShdw blurRad="38100" dist="38100" dir="2700000" algn="tl">
                    <a:srgbClr val="000000">
                      <a:alpha val="43137"/>
                    </a:srgbClr>
                  </a:outerShdw>
                </a:effectLst>
              </a:rPr>
              <a:t>Bates, 1973</a:t>
            </a:r>
            <a:r>
              <a:rPr lang="ar-SY" sz="2400" b="1" dirty="0">
                <a:effectLst>
                  <a:outerShdw blurRad="38100" dist="38100" dir="2700000" algn="tl">
                    <a:srgbClr val="000000">
                      <a:alpha val="43137"/>
                    </a:srgbClr>
                  </a:outerShdw>
                </a:effectLst>
              </a:rPr>
              <a:t>(</a:t>
            </a:r>
            <a:endParaRPr lang="en-US" sz="2400" b="1" dirty="0">
              <a:effectLst>
                <a:outerShdw blurRad="38100" dist="38100" dir="2700000" algn="tl">
                  <a:srgbClr val="000000">
                    <a:alpha val="43137"/>
                  </a:srgbClr>
                </a:outerShdw>
              </a:effectLst>
            </a:endParaRPr>
          </a:p>
        </p:txBody>
      </p:sp>
      <p:sp>
        <p:nvSpPr>
          <p:cNvPr id="22" name="Ribbon: Tilted Up 21">
            <a:extLst>
              <a:ext uri="{FF2B5EF4-FFF2-40B4-BE49-F238E27FC236}">
                <a16:creationId xmlns:a16="http://schemas.microsoft.com/office/drawing/2014/main" id="{769C1E7E-B6B7-4F4A-BE7B-92D3A2521D1B}"/>
              </a:ext>
            </a:extLst>
          </p:cNvPr>
          <p:cNvSpPr/>
          <p:nvPr/>
        </p:nvSpPr>
        <p:spPr>
          <a:xfrm>
            <a:off x="6033915" y="55680"/>
            <a:ext cx="3024336" cy="1340857"/>
          </a:xfrm>
          <a:prstGeom prst="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effectLst>
                  <a:outerShdw blurRad="38100" dist="38100" dir="2700000" algn="tl">
                    <a:srgbClr val="000000">
                      <a:alpha val="43137"/>
                    </a:srgbClr>
                  </a:outerShdw>
                </a:effectLst>
              </a:rPr>
              <a:t>المؤشرات البيوكيميائية</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617039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2507592" y="314867"/>
            <a:ext cx="4535216" cy="369332"/>
          </a:xfrm>
          <a:prstGeom prst="rect">
            <a:avLst/>
          </a:prstGeom>
        </p:spPr>
        <p:txBody>
          <a:bodyPr wrap="none">
            <a:spAutoFit/>
          </a:bodyPr>
          <a:lstStyle/>
          <a:p>
            <a:r>
              <a:rPr lang="ar-SA" b="1" dirty="0"/>
              <a:t>تركيز الكلوروفيل في أوراق </a:t>
            </a:r>
            <a:r>
              <a:rPr lang="ar-SA" b="1" dirty="0" err="1"/>
              <a:t>البادرات</a:t>
            </a:r>
            <a:r>
              <a:rPr lang="ar-SA" b="1" dirty="0"/>
              <a:t> (ملغ.غˉ¹وزن طري):</a:t>
            </a:r>
            <a:endParaRPr lang="en-US" dirty="0">
              <a:effectLst/>
            </a:endParaRPr>
          </a:p>
        </p:txBody>
      </p:sp>
      <p:sp>
        <p:nvSpPr>
          <p:cNvPr id="3" name="مستطيل 2"/>
          <p:cNvSpPr/>
          <p:nvPr/>
        </p:nvSpPr>
        <p:spPr>
          <a:xfrm>
            <a:off x="3098299" y="1628800"/>
            <a:ext cx="3417922" cy="646331"/>
          </a:xfrm>
          <a:prstGeom prst="rect">
            <a:avLst/>
          </a:prstGeom>
        </p:spPr>
        <p:txBody>
          <a:bodyPr wrap="none">
            <a:spAutoFit/>
          </a:bodyPr>
          <a:lstStyle/>
          <a:p>
            <a:r>
              <a:rPr lang="ar-SA" dirty="0"/>
              <a:t>تسحق الأوراق الرطبة باستخدام هاون خزفي</a:t>
            </a:r>
          </a:p>
          <a:p>
            <a:r>
              <a:rPr lang="ar-SA" dirty="0"/>
              <a:t>            مع أسيتون 80% </a:t>
            </a:r>
          </a:p>
        </p:txBody>
      </p:sp>
      <p:sp>
        <p:nvSpPr>
          <p:cNvPr id="4" name="مستطيل 3"/>
          <p:cNvSpPr/>
          <p:nvPr/>
        </p:nvSpPr>
        <p:spPr>
          <a:xfrm>
            <a:off x="3419872" y="3105834"/>
            <a:ext cx="2934072" cy="646331"/>
          </a:xfrm>
          <a:prstGeom prst="rect">
            <a:avLst/>
          </a:prstGeom>
        </p:spPr>
        <p:txBody>
          <a:bodyPr wrap="square">
            <a:spAutoFit/>
          </a:bodyPr>
          <a:lstStyle/>
          <a:p>
            <a:r>
              <a:rPr lang="ar-SA" dirty="0"/>
              <a:t>فصل الراشح عن الراسب المتبقي بوساطة جهاز الطرد المركزي </a:t>
            </a:r>
          </a:p>
        </p:txBody>
      </p:sp>
      <p:sp>
        <p:nvSpPr>
          <p:cNvPr id="5" name="مستطيل 4"/>
          <p:cNvSpPr/>
          <p:nvPr/>
        </p:nvSpPr>
        <p:spPr>
          <a:xfrm>
            <a:off x="3550450" y="4678448"/>
            <a:ext cx="2672916" cy="646331"/>
          </a:xfrm>
          <a:prstGeom prst="rect">
            <a:avLst/>
          </a:prstGeom>
        </p:spPr>
        <p:txBody>
          <a:bodyPr wrap="square">
            <a:spAutoFit/>
          </a:bodyPr>
          <a:lstStyle/>
          <a:p>
            <a:r>
              <a:rPr lang="ar-SA" dirty="0"/>
              <a:t>قراءة الامتصاصية للراشح </a:t>
            </a:r>
          </a:p>
          <a:p>
            <a:r>
              <a:rPr lang="ar-SA" dirty="0"/>
              <a:t>بوساطة جهاز المطياف الضوئي</a:t>
            </a:r>
          </a:p>
        </p:txBody>
      </p:sp>
      <p:sp>
        <p:nvSpPr>
          <p:cNvPr id="6" name="سهم للأسفل 5"/>
          <p:cNvSpPr/>
          <p:nvPr/>
        </p:nvSpPr>
        <p:spPr>
          <a:xfrm>
            <a:off x="4775200" y="2333109"/>
            <a:ext cx="300856"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سهم للأسفل 6"/>
          <p:cNvSpPr/>
          <p:nvPr/>
        </p:nvSpPr>
        <p:spPr>
          <a:xfrm>
            <a:off x="4886908" y="3933056"/>
            <a:ext cx="333164"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TextBox 8">
            <a:extLst>
              <a:ext uri="{FF2B5EF4-FFF2-40B4-BE49-F238E27FC236}">
                <a16:creationId xmlns:a16="http://schemas.microsoft.com/office/drawing/2014/main" id="{D88A4A55-4133-4B07-A02D-149F7B72E138}"/>
              </a:ext>
            </a:extLst>
          </p:cNvPr>
          <p:cNvSpPr txBox="1"/>
          <p:nvPr/>
        </p:nvSpPr>
        <p:spPr>
          <a:xfrm>
            <a:off x="3937366" y="6173801"/>
            <a:ext cx="1858770" cy="400110"/>
          </a:xfrm>
          <a:prstGeom prst="rect">
            <a:avLst/>
          </a:prstGeom>
          <a:noFill/>
        </p:spPr>
        <p:txBody>
          <a:bodyPr wrap="square">
            <a:spAutoFit/>
          </a:bodyPr>
          <a:lstStyle/>
          <a:p>
            <a:r>
              <a:rPr lang="en-US" sz="2000" b="1" dirty="0">
                <a:effectLst>
                  <a:outerShdw blurRad="38100" dist="38100" dir="2700000" algn="tl">
                    <a:srgbClr val="000000">
                      <a:alpha val="43137"/>
                    </a:srgbClr>
                  </a:outerShdw>
                </a:effectLst>
              </a:rPr>
              <a:t>(</a:t>
            </a:r>
            <a:r>
              <a:rPr lang="en-US" sz="2000" b="1" dirty="0" err="1">
                <a:effectLst>
                  <a:outerShdw blurRad="38100" dist="38100" dir="2700000" algn="tl">
                    <a:srgbClr val="000000">
                      <a:alpha val="43137"/>
                    </a:srgbClr>
                  </a:outerShdw>
                </a:effectLst>
              </a:rPr>
              <a:t>Arnon</a:t>
            </a:r>
            <a:r>
              <a:rPr lang="en-US" sz="2000" b="1" dirty="0">
                <a:effectLst>
                  <a:outerShdw blurRad="38100" dist="38100" dir="2700000" algn="tl">
                    <a:srgbClr val="000000">
                      <a:alpha val="43137"/>
                    </a:srgbClr>
                  </a:outerShdw>
                </a:effectLst>
              </a:rPr>
              <a:t>, 1949) </a:t>
            </a:r>
          </a:p>
        </p:txBody>
      </p:sp>
    </p:spTree>
    <p:extLst>
      <p:ext uri="{BB962C8B-B14F-4D97-AF65-F5344CB8AC3E}">
        <p14:creationId xmlns:p14="http://schemas.microsoft.com/office/powerpoint/2010/main" val="20135662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4298752" y="284216"/>
            <a:ext cx="3265638" cy="369332"/>
          </a:xfrm>
          <a:prstGeom prst="rect">
            <a:avLst/>
          </a:prstGeom>
        </p:spPr>
        <p:txBody>
          <a:bodyPr wrap="none">
            <a:spAutoFit/>
          </a:bodyPr>
          <a:lstStyle/>
          <a:p>
            <a:r>
              <a:rPr lang="ar-SY" b="1" dirty="0"/>
              <a:t>المحتوى المائي النسبي للسويقة والجذير:</a:t>
            </a:r>
            <a:endParaRPr lang="en-US" dirty="0"/>
          </a:p>
        </p:txBody>
      </p:sp>
      <p:sp>
        <p:nvSpPr>
          <p:cNvPr id="4" name="مستطيل 3"/>
          <p:cNvSpPr/>
          <p:nvPr/>
        </p:nvSpPr>
        <p:spPr>
          <a:xfrm>
            <a:off x="2685706" y="2492896"/>
            <a:ext cx="4706738" cy="369332"/>
          </a:xfrm>
          <a:prstGeom prst="rect">
            <a:avLst/>
          </a:prstGeom>
        </p:spPr>
        <p:txBody>
          <a:bodyPr wrap="none">
            <a:spAutoFit/>
          </a:bodyPr>
          <a:lstStyle/>
          <a:p>
            <a:r>
              <a:rPr lang="ar-SA" b="1" dirty="0"/>
              <a:t>تركيز السكريات الذوابة (م</a:t>
            </a:r>
            <a:r>
              <a:rPr lang="ar-SY" b="1" dirty="0"/>
              <a:t>لغ</a:t>
            </a:r>
            <a:r>
              <a:rPr lang="ar-SA" b="1" dirty="0"/>
              <a:t>.غˉ¹وزن </a:t>
            </a:r>
            <a:r>
              <a:rPr lang="ar-SY" b="1" dirty="0"/>
              <a:t>جاف</a:t>
            </a:r>
            <a:r>
              <a:rPr lang="ar-SA" b="1" dirty="0"/>
              <a:t>):</a:t>
            </a:r>
            <a:endParaRPr lang="en-US" dirty="0">
              <a:effectLst/>
            </a:endParaRPr>
          </a:p>
        </p:txBody>
      </p:sp>
      <p:sp>
        <p:nvSpPr>
          <p:cNvPr id="5" name="مستطيل 4"/>
          <p:cNvSpPr/>
          <p:nvPr/>
        </p:nvSpPr>
        <p:spPr>
          <a:xfrm>
            <a:off x="312213" y="3306554"/>
            <a:ext cx="2819627" cy="646331"/>
          </a:xfrm>
          <a:prstGeom prst="rect">
            <a:avLst/>
          </a:prstGeom>
        </p:spPr>
        <p:txBody>
          <a:bodyPr wrap="square">
            <a:spAutoFit/>
          </a:bodyPr>
          <a:lstStyle/>
          <a:p>
            <a:r>
              <a:rPr lang="ar-SA" dirty="0"/>
              <a:t> أخذ 1 غ من العينة ، ويضاف لها 50 مل ماء مقطر مغلي </a:t>
            </a:r>
          </a:p>
        </p:txBody>
      </p:sp>
      <p:sp>
        <p:nvSpPr>
          <p:cNvPr id="6" name="مستطيل 5"/>
          <p:cNvSpPr/>
          <p:nvPr/>
        </p:nvSpPr>
        <p:spPr>
          <a:xfrm>
            <a:off x="3770477" y="3429000"/>
            <a:ext cx="994182" cy="369332"/>
          </a:xfrm>
          <a:prstGeom prst="rect">
            <a:avLst/>
          </a:prstGeom>
        </p:spPr>
        <p:txBody>
          <a:bodyPr wrap="none">
            <a:spAutoFit/>
          </a:bodyPr>
          <a:lstStyle/>
          <a:p>
            <a:r>
              <a:rPr lang="ar-SA" dirty="0"/>
              <a:t>حمام مائي </a:t>
            </a:r>
          </a:p>
        </p:txBody>
      </p:sp>
      <p:sp>
        <p:nvSpPr>
          <p:cNvPr id="7" name="مستطيل 6"/>
          <p:cNvSpPr/>
          <p:nvPr/>
        </p:nvSpPr>
        <p:spPr>
          <a:xfrm>
            <a:off x="6103288" y="3445053"/>
            <a:ext cx="716863" cy="369332"/>
          </a:xfrm>
          <a:prstGeom prst="rect">
            <a:avLst/>
          </a:prstGeom>
        </p:spPr>
        <p:txBody>
          <a:bodyPr wrap="none">
            <a:spAutoFit/>
          </a:bodyPr>
          <a:lstStyle/>
          <a:p>
            <a:r>
              <a:rPr lang="ar-SA" dirty="0"/>
              <a:t>ترشيح </a:t>
            </a:r>
          </a:p>
        </p:txBody>
      </p:sp>
      <p:sp>
        <p:nvSpPr>
          <p:cNvPr id="8" name="مستطيل 7"/>
          <p:cNvSpPr/>
          <p:nvPr/>
        </p:nvSpPr>
        <p:spPr>
          <a:xfrm>
            <a:off x="2454114" y="4221088"/>
            <a:ext cx="4572000" cy="369332"/>
          </a:xfrm>
          <a:prstGeom prst="rect">
            <a:avLst/>
          </a:prstGeom>
        </p:spPr>
        <p:txBody>
          <a:bodyPr>
            <a:spAutoFit/>
          </a:bodyPr>
          <a:lstStyle/>
          <a:p>
            <a:r>
              <a:rPr lang="ar-SA" dirty="0"/>
              <a:t>إضافة كاشف الفينول و حمض الكبريت المركز، وماء مقطر </a:t>
            </a:r>
          </a:p>
        </p:txBody>
      </p:sp>
      <p:sp>
        <p:nvSpPr>
          <p:cNvPr id="9" name="مستطيل 8"/>
          <p:cNvSpPr/>
          <p:nvPr/>
        </p:nvSpPr>
        <p:spPr>
          <a:xfrm>
            <a:off x="2331477" y="5226445"/>
            <a:ext cx="4572000" cy="646331"/>
          </a:xfrm>
          <a:prstGeom prst="rect">
            <a:avLst/>
          </a:prstGeom>
        </p:spPr>
        <p:txBody>
          <a:bodyPr>
            <a:spAutoFit/>
          </a:bodyPr>
          <a:lstStyle/>
          <a:p>
            <a:r>
              <a:rPr lang="ar-SA" dirty="0"/>
              <a:t>تقدير نسبة السكريات الذوابة بقياس الشدة </a:t>
            </a:r>
            <a:r>
              <a:rPr lang="ar-SA" dirty="0" err="1"/>
              <a:t>اللونيه</a:t>
            </a:r>
            <a:r>
              <a:rPr lang="ar-SA" dirty="0"/>
              <a:t> بجهاز المطياف الضوئي </a:t>
            </a:r>
          </a:p>
        </p:txBody>
      </p:sp>
      <p:sp>
        <p:nvSpPr>
          <p:cNvPr id="12" name="سهم إلى اليمين 11"/>
          <p:cNvSpPr/>
          <p:nvPr/>
        </p:nvSpPr>
        <p:spPr>
          <a:xfrm>
            <a:off x="3218075" y="3445053"/>
            <a:ext cx="648072" cy="3532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سهم إلى اليمين 12"/>
          <p:cNvSpPr/>
          <p:nvPr/>
        </p:nvSpPr>
        <p:spPr>
          <a:xfrm>
            <a:off x="5083504" y="3445053"/>
            <a:ext cx="71686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سهم منحني إلى اليسار 13"/>
          <p:cNvSpPr/>
          <p:nvPr/>
        </p:nvSpPr>
        <p:spPr>
          <a:xfrm>
            <a:off x="7048517" y="3629719"/>
            <a:ext cx="919299" cy="96070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tx1"/>
              </a:solidFill>
            </a:endParaRPr>
          </a:p>
        </p:txBody>
      </p:sp>
      <p:sp>
        <p:nvSpPr>
          <p:cNvPr id="15" name="سهم للأسفل 14"/>
          <p:cNvSpPr/>
          <p:nvPr/>
        </p:nvSpPr>
        <p:spPr>
          <a:xfrm>
            <a:off x="4951456" y="4590420"/>
            <a:ext cx="484632" cy="6387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مستطيل 9"/>
          <p:cNvSpPr/>
          <p:nvPr/>
        </p:nvSpPr>
        <p:spPr>
          <a:xfrm>
            <a:off x="7187667" y="897725"/>
            <a:ext cx="1186542" cy="369332"/>
          </a:xfrm>
          <a:prstGeom prst="rect">
            <a:avLst/>
          </a:prstGeom>
        </p:spPr>
        <p:txBody>
          <a:bodyPr wrap="none">
            <a:spAutoFit/>
          </a:bodyPr>
          <a:lstStyle/>
          <a:p>
            <a:r>
              <a:rPr lang="ar-SA" dirty="0"/>
              <a:t>الوزن الرطب</a:t>
            </a:r>
          </a:p>
        </p:txBody>
      </p:sp>
      <p:sp>
        <p:nvSpPr>
          <p:cNvPr id="11" name="مستطيل 10"/>
          <p:cNvSpPr/>
          <p:nvPr/>
        </p:nvSpPr>
        <p:spPr>
          <a:xfrm>
            <a:off x="4127707" y="924583"/>
            <a:ext cx="1438214" cy="369332"/>
          </a:xfrm>
          <a:prstGeom prst="rect">
            <a:avLst/>
          </a:prstGeom>
        </p:spPr>
        <p:txBody>
          <a:bodyPr wrap="none">
            <a:spAutoFit/>
          </a:bodyPr>
          <a:lstStyle/>
          <a:p>
            <a:r>
              <a:rPr lang="ar-SA" dirty="0"/>
              <a:t>الوزن عند التشبع</a:t>
            </a:r>
          </a:p>
        </p:txBody>
      </p:sp>
      <p:sp>
        <p:nvSpPr>
          <p:cNvPr id="16" name="مستطيل 15"/>
          <p:cNvSpPr/>
          <p:nvPr/>
        </p:nvSpPr>
        <p:spPr>
          <a:xfrm>
            <a:off x="1414204" y="976636"/>
            <a:ext cx="1196161" cy="369332"/>
          </a:xfrm>
          <a:prstGeom prst="rect">
            <a:avLst/>
          </a:prstGeom>
        </p:spPr>
        <p:txBody>
          <a:bodyPr wrap="none">
            <a:spAutoFit/>
          </a:bodyPr>
          <a:lstStyle/>
          <a:p>
            <a:r>
              <a:rPr lang="ar-SA" dirty="0"/>
              <a:t>الوزن الجاف </a:t>
            </a:r>
          </a:p>
        </p:txBody>
      </p:sp>
      <p:sp>
        <p:nvSpPr>
          <p:cNvPr id="17" name="سهم إلى اليمين 16"/>
          <p:cNvSpPr/>
          <p:nvPr/>
        </p:nvSpPr>
        <p:spPr>
          <a:xfrm rot="10800000" flipV="1">
            <a:off x="6042603" y="947783"/>
            <a:ext cx="53654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6429" y="918930"/>
            <a:ext cx="5667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مستطيل 17"/>
          <p:cNvSpPr/>
          <p:nvPr/>
        </p:nvSpPr>
        <p:spPr>
          <a:xfrm>
            <a:off x="3114481" y="1772816"/>
            <a:ext cx="3464666" cy="369332"/>
          </a:xfrm>
          <a:prstGeom prst="rect">
            <a:avLst/>
          </a:prstGeom>
        </p:spPr>
        <p:txBody>
          <a:bodyPr wrap="none">
            <a:spAutoFit/>
          </a:bodyPr>
          <a:lstStyle/>
          <a:p>
            <a:r>
              <a:rPr lang="en-US" dirty="0"/>
              <a:t>RWC%={ (FW-DW) /(TW-DW)}*100</a:t>
            </a:r>
            <a:endParaRPr lang="ar-SA" dirty="0"/>
          </a:p>
        </p:txBody>
      </p:sp>
      <p:sp>
        <p:nvSpPr>
          <p:cNvPr id="19" name="مستطيل 18"/>
          <p:cNvSpPr/>
          <p:nvPr/>
        </p:nvSpPr>
        <p:spPr>
          <a:xfrm>
            <a:off x="7630735" y="1275547"/>
            <a:ext cx="495649" cy="369332"/>
          </a:xfrm>
          <a:prstGeom prst="rect">
            <a:avLst/>
          </a:prstGeom>
        </p:spPr>
        <p:txBody>
          <a:bodyPr wrap="none">
            <a:spAutoFit/>
          </a:bodyPr>
          <a:lstStyle/>
          <a:p>
            <a:r>
              <a:rPr lang="en-US" dirty="0"/>
              <a:t>FW</a:t>
            </a:r>
            <a:endParaRPr lang="ar-SA" dirty="0"/>
          </a:p>
        </p:txBody>
      </p:sp>
      <p:sp>
        <p:nvSpPr>
          <p:cNvPr id="20" name="مستطيل 19"/>
          <p:cNvSpPr/>
          <p:nvPr/>
        </p:nvSpPr>
        <p:spPr>
          <a:xfrm>
            <a:off x="4548466" y="1317115"/>
            <a:ext cx="530915" cy="369332"/>
          </a:xfrm>
          <a:prstGeom prst="rect">
            <a:avLst/>
          </a:prstGeom>
        </p:spPr>
        <p:txBody>
          <a:bodyPr wrap="none">
            <a:spAutoFit/>
          </a:bodyPr>
          <a:lstStyle/>
          <a:p>
            <a:r>
              <a:rPr lang="en-US" dirty="0"/>
              <a:t>DW</a:t>
            </a:r>
            <a:endParaRPr lang="ar-SA" dirty="0"/>
          </a:p>
        </p:txBody>
      </p:sp>
      <p:sp>
        <p:nvSpPr>
          <p:cNvPr id="21" name="مستطيل 20"/>
          <p:cNvSpPr/>
          <p:nvPr/>
        </p:nvSpPr>
        <p:spPr>
          <a:xfrm>
            <a:off x="1952053" y="1346770"/>
            <a:ext cx="502061" cy="369332"/>
          </a:xfrm>
          <a:prstGeom prst="rect">
            <a:avLst/>
          </a:prstGeom>
        </p:spPr>
        <p:txBody>
          <a:bodyPr wrap="none">
            <a:spAutoFit/>
          </a:bodyPr>
          <a:lstStyle/>
          <a:p>
            <a:r>
              <a:rPr lang="en-US" dirty="0"/>
              <a:t>TW</a:t>
            </a:r>
            <a:endParaRPr lang="ar-SA" dirty="0"/>
          </a:p>
        </p:txBody>
      </p:sp>
      <p:sp>
        <p:nvSpPr>
          <p:cNvPr id="23" name="TextBox 22">
            <a:extLst>
              <a:ext uri="{FF2B5EF4-FFF2-40B4-BE49-F238E27FC236}">
                <a16:creationId xmlns:a16="http://schemas.microsoft.com/office/drawing/2014/main" id="{7ABD498A-42E3-4641-88D6-96F298FBDFCD}"/>
              </a:ext>
            </a:extLst>
          </p:cNvPr>
          <p:cNvSpPr txBox="1"/>
          <p:nvPr/>
        </p:nvSpPr>
        <p:spPr>
          <a:xfrm>
            <a:off x="3789069" y="6200924"/>
            <a:ext cx="2608409" cy="400110"/>
          </a:xfrm>
          <a:prstGeom prst="rect">
            <a:avLst/>
          </a:prstGeom>
          <a:noFill/>
        </p:spPr>
        <p:txBody>
          <a:bodyPr wrap="square">
            <a:spAutoFit/>
          </a:bodyPr>
          <a:lstStyle/>
          <a:p>
            <a:r>
              <a:rPr lang="en-US" sz="2000" b="1" dirty="0" err="1">
                <a:effectLst>
                  <a:outerShdw blurRad="38100" dist="38100" dir="2700000" algn="tl">
                    <a:srgbClr val="000000">
                      <a:alpha val="43137"/>
                    </a:srgbClr>
                  </a:outerShdw>
                </a:effectLst>
              </a:rPr>
              <a:t>Herbet</a:t>
            </a:r>
            <a:r>
              <a:rPr lang="en-US" sz="2000" b="1" dirty="0">
                <a:effectLst>
                  <a:outerShdw blurRad="38100" dist="38100" dir="2700000" algn="tl">
                    <a:srgbClr val="000000">
                      <a:alpha val="43137"/>
                    </a:srgbClr>
                  </a:outerShdw>
                </a:effectLst>
              </a:rPr>
              <a:t> et al., 1971</a:t>
            </a:r>
          </a:p>
        </p:txBody>
      </p:sp>
      <p:sp>
        <p:nvSpPr>
          <p:cNvPr id="25" name="TextBox 24">
            <a:extLst>
              <a:ext uri="{FF2B5EF4-FFF2-40B4-BE49-F238E27FC236}">
                <a16:creationId xmlns:a16="http://schemas.microsoft.com/office/drawing/2014/main" id="{65407FB7-C0A1-4D5B-9677-6E819C36BBD6}"/>
              </a:ext>
            </a:extLst>
          </p:cNvPr>
          <p:cNvSpPr txBox="1"/>
          <p:nvPr/>
        </p:nvSpPr>
        <p:spPr>
          <a:xfrm>
            <a:off x="879070" y="244956"/>
            <a:ext cx="3150088" cy="398386"/>
          </a:xfrm>
          <a:prstGeom prst="rect">
            <a:avLst/>
          </a:prstGeom>
          <a:noFill/>
        </p:spPr>
        <p:txBody>
          <a:bodyPr wrap="square">
            <a:spAutoFit/>
          </a:bodyPr>
          <a:lstStyle/>
          <a:p>
            <a:r>
              <a:rPr lang="en-US" sz="2000" b="1" dirty="0">
                <a:effectLst>
                  <a:outerShdw blurRad="38100" dist="38100" dir="2700000" algn="tl">
                    <a:srgbClr val="000000">
                      <a:alpha val="43137"/>
                    </a:srgbClr>
                  </a:outerShdw>
                </a:effectLst>
              </a:rPr>
              <a:t>(</a:t>
            </a:r>
            <a:r>
              <a:rPr lang="en-US" sz="2000" b="1" dirty="0" err="1">
                <a:effectLst>
                  <a:outerShdw blurRad="38100" dist="38100" dir="2700000" algn="tl">
                    <a:srgbClr val="000000">
                      <a:alpha val="43137"/>
                    </a:srgbClr>
                  </a:outerShdw>
                </a:effectLst>
              </a:rPr>
              <a:t>Schonfeld</a:t>
            </a:r>
            <a:r>
              <a:rPr lang="en-US" sz="2000" b="1" dirty="0">
                <a:effectLst>
                  <a:outerShdw blurRad="38100" dist="38100" dir="2700000" algn="tl">
                    <a:srgbClr val="000000">
                      <a:alpha val="43137"/>
                    </a:srgbClr>
                  </a:outerShdw>
                </a:effectLst>
              </a:rPr>
              <a:t> et al., 1988).</a:t>
            </a:r>
          </a:p>
        </p:txBody>
      </p:sp>
    </p:spTree>
    <p:extLst>
      <p:ext uri="{BB962C8B-B14F-4D97-AF65-F5344CB8AC3E}">
        <p14:creationId xmlns:p14="http://schemas.microsoft.com/office/powerpoint/2010/main" val="36556241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1331640" y="260648"/>
            <a:ext cx="6264696" cy="646331"/>
          </a:xfrm>
          <a:prstGeom prst="rect">
            <a:avLst/>
          </a:prstGeom>
        </p:spPr>
        <p:txBody>
          <a:bodyPr wrap="square">
            <a:spAutoFit/>
          </a:bodyPr>
          <a:lstStyle/>
          <a:p>
            <a:pPr algn="r" rtl="1"/>
            <a:r>
              <a:rPr lang="ar-SA" b="1" dirty="0"/>
              <a:t>محتوى السويقة والجذير من المالون داي ألدهيد (</a:t>
            </a:r>
            <a:r>
              <a:rPr lang="en-US" b="1" dirty="0"/>
              <a:t>MDA</a:t>
            </a:r>
            <a:r>
              <a:rPr lang="ar-SA" b="1" dirty="0"/>
              <a:t>) (ميكرومول.غˉ¹): </a:t>
            </a:r>
            <a:endParaRPr lang="ar-SA" dirty="0"/>
          </a:p>
        </p:txBody>
      </p:sp>
      <p:sp>
        <p:nvSpPr>
          <p:cNvPr id="3" name="مستطيل 2"/>
          <p:cNvSpPr/>
          <p:nvPr/>
        </p:nvSpPr>
        <p:spPr>
          <a:xfrm>
            <a:off x="4716016" y="1032957"/>
            <a:ext cx="2088232" cy="923330"/>
          </a:xfrm>
          <a:prstGeom prst="rect">
            <a:avLst/>
          </a:prstGeom>
        </p:spPr>
        <p:txBody>
          <a:bodyPr wrap="square">
            <a:spAutoFit/>
          </a:bodyPr>
          <a:lstStyle/>
          <a:p>
            <a:r>
              <a:rPr lang="ar-SA" dirty="0"/>
              <a:t>إضافة </a:t>
            </a:r>
            <a:r>
              <a:rPr lang="ar-SY" dirty="0"/>
              <a:t>3</a:t>
            </a:r>
            <a:r>
              <a:rPr lang="ar-SA" dirty="0"/>
              <a:t>مل من حمض الخليك ثلاثي الكلور </a:t>
            </a:r>
            <a:r>
              <a:rPr lang="ar-SY" dirty="0"/>
              <a:t> </a:t>
            </a:r>
            <a:r>
              <a:rPr lang="ar-SA" dirty="0"/>
              <a:t>إلى العينة</a:t>
            </a:r>
          </a:p>
        </p:txBody>
      </p:sp>
      <p:sp>
        <p:nvSpPr>
          <p:cNvPr id="4" name="مستطيل 3"/>
          <p:cNvSpPr/>
          <p:nvPr/>
        </p:nvSpPr>
        <p:spPr>
          <a:xfrm>
            <a:off x="4211960" y="2621506"/>
            <a:ext cx="2335969" cy="1200329"/>
          </a:xfrm>
          <a:prstGeom prst="rect">
            <a:avLst/>
          </a:prstGeom>
        </p:spPr>
        <p:txBody>
          <a:bodyPr wrap="square">
            <a:spAutoFit/>
          </a:bodyPr>
          <a:lstStyle/>
          <a:p>
            <a:pPr algn="r" rtl="1"/>
            <a:r>
              <a:rPr lang="ar-SA" dirty="0"/>
              <a:t>إضافة </a:t>
            </a:r>
            <a:r>
              <a:rPr lang="ar-SY" dirty="0"/>
              <a:t>3 مل من</a:t>
            </a:r>
            <a:r>
              <a:rPr lang="en-US" dirty="0"/>
              <a:t> </a:t>
            </a:r>
            <a:r>
              <a:rPr lang="en-US" dirty="0" err="1"/>
              <a:t>thiobarbituric</a:t>
            </a:r>
            <a:r>
              <a:rPr lang="en-US" dirty="0"/>
              <a:t> acid</a:t>
            </a:r>
          </a:p>
          <a:p>
            <a:pPr algn="r" rtl="1"/>
            <a:r>
              <a:rPr lang="ar-SA" dirty="0"/>
              <a:t>إلى الرشاحة الناتجة بعد التثفيل </a:t>
            </a:r>
          </a:p>
        </p:txBody>
      </p:sp>
      <p:sp>
        <p:nvSpPr>
          <p:cNvPr id="5" name="مستطيل 4"/>
          <p:cNvSpPr/>
          <p:nvPr/>
        </p:nvSpPr>
        <p:spPr>
          <a:xfrm>
            <a:off x="3710995" y="4044784"/>
            <a:ext cx="2862064" cy="923330"/>
          </a:xfrm>
          <a:prstGeom prst="rect">
            <a:avLst/>
          </a:prstGeom>
        </p:spPr>
        <p:txBody>
          <a:bodyPr wrap="square">
            <a:spAutoFit/>
          </a:bodyPr>
          <a:lstStyle/>
          <a:p>
            <a:pPr algn="r" rtl="1"/>
            <a:r>
              <a:rPr lang="ar-SA" dirty="0"/>
              <a:t>قراءة امتصاص العينة للأشعة بواسطة جهاز قياس الطيف الضوئي.</a:t>
            </a:r>
          </a:p>
        </p:txBody>
      </p:sp>
      <p:sp>
        <p:nvSpPr>
          <p:cNvPr id="7" name="سهم للأسفل 6"/>
          <p:cNvSpPr/>
          <p:nvPr/>
        </p:nvSpPr>
        <p:spPr>
          <a:xfrm>
            <a:off x="2311008" y="2194955"/>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TextBox 10">
            <a:extLst>
              <a:ext uri="{FF2B5EF4-FFF2-40B4-BE49-F238E27FC236}">
                <a16:creationId xmlns:a16="http://schemas.microsoft.com/office/drawing/2014/main" id="{45A6A55B-2212-4AAA-A07E-E8BBB44FFB02}"/>
              </a:ext>
            </a:extLst>
          </p:cNvPr>
          <p:cNvSpPr txBox="1"/>
          <p:nvPr/>
        </p:nvSpPr>
        <p:spPr>
          <a:xfrm>
            <a:off x="2771800" y="551616"/>
            <a:ext cx="3059832" cy="400110"/>
          </a:xfrm>
          <a:prstGeom prst="rect">
            <a:avLst/>
          </a:prstGeom>
          <a:noFill/>
        </p:spPr>
        <p:txBody>
          <a:bodyPr wrap="square">
            <a:spAutoFit/>
          </a:bodyPr>
          <a:lstStyle/>
          <a:p>
            <a:r>
              <a:rPr lang="en-US" sz="2000" b="1" dirty="0">
                <a:effectLst>
                  <a:outerShdw blurRad="38100" dist="38100" dir="2700000" algn="tl">
                    <a:srgbClr val="000000">
                      <a:alpha val="43137"/>
                    </a:srgbClr>
                  </a:outerShdw>
                </a:effectLst>
              </a:rPr>
              <a:t>(</a:t>
            </a:r>
            <a:r>
              <a:rPr lang="en-US" sz="2000" b="1" dirty="0" err="1">
                <a:effectLst>
                  <a:outerShdw blurRad="38100" dist="38100" dir="2700000" algn="tl">
                    <a:srgbClr val="000000">
                      <a:alpha val="43137"/>
                    </a:srgbClr>
                  </a:outerShdw>
                </a:effectLst>
              </a:rPr>
              <a:t>Carmak</a:t>
            </a:r>
            <a:r>
              <a:rPr lang="en-US" sz="2000" b="1" dirty="0">
                <a:effectLst>
                  <a:outerShdw blurRad="38100" dist="38100" dir="2700000" algn="tl">
                    <a:srgbClr val="000000">
                      <a:alpha val="43137"/>
                    </a:srgbClr>
                  </a:outerShdw>
                </a:effectLst>
              </a:rPr>
              <a:t> &amp; Horst, 1991) </a:t>
            </a:r>
          </a:p>
        </p:txBody>
      </p:sp>
      <p:sp>
        <p:nvSpPr>
          <p:cNvPr id="13" name="TextBox 12">
            <a:extLst>
              <a:ext uri="{FF2B5EF4-FFF2-40B4-BE49-F238E27FC236}">
                <a16:creationId xmlns:a16="http://schemas.microsoft.com/office/drawing/2014/main" id="{350326BF-CC7F-4ABF-9963-CDDBD04385C9}"/>
              </a:ext>
            </a:extLst>
          </p:cNvPr>
          <p:cNvSpPr txBox="1"/>
          <p:nvPr/>
        </p:nvSpPr>
        <p:spPr>
          <a:xfrm>
            <a:off x="7578080" y="1070187"/>
            <a:ext cx="1565920" cy="923330"/>
          </a:xfrm>
          <a:prstGeom prst="rect">
            <a:avLst/>
          </a:prstGeom>
          <a:noFill/>
        </p:spPr>
        <p:txBody>
          <a:bodyPr wrap="square">
            <a:spAutoFit/>
          </a:bodyPr>
          <a:lstStyle/>
          <a:p>
            <a:r>
              <a:rPr lang="ar-SY" dirty="0">
                <a:cs typeface="Simplified Arabic" panose="02020603050405020304" pitchFamily="18" charset="-78"/>
              </a:rPr>
              <a:t>ط</a:t>
            </a:r>
            <a:r>
              <a:rPr lang="ar-SA" dirty="0"/>
              <a:t>حن 1 غ من العينة الطرية من الأوراق </a:t>
            </a:r>
            <a:endParaRPr lang="en-US" dirty="0"/>
          </a:p>
        </p:txBody>
      </p:sp>
      <p:sp>
        <p:nvSpPr>
          <p:cNvPr id="15" name="Arrow: Left 14">
            <a:extLst>
              <a:ext uri="{FF2B5EF4-FFF2-40B4-BE49-F238E27FC236}">
                <a16:creationId xmlns:a16="http://schemas.microsoft.com/office/drawing/2014/main" id="{6C5353AC-0480-471A-AAD5-4A523CF5A6EC}"/>
              </a:ext>
            </a:extLst>
          </p:cNvPr>
          <p:cNvSpPr/>
          <p:nvPr/>
        </p:nvSpPr>
        <p:spPr>
          <a:xfrm>
            <a:off x="6804248" y="1398651"/>
            <a:ext cx="576064" cy="3021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5FB539BD-F0DC-4480-BA2F-FE75E0014E79}"/>
              </a:ext>
            </a:extLst>
          </p:cNvPr>
          <p:cNvSpPr/>
          <p:nvPr/>
        </p:nvSpPr>
        <p:spPr>
          <a:xfrm>
            <a:off x="3654152" y="1398650"/>
            <a:ext cx="576064" cy="3021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53ABD3B-B9B3-42B9-9C55-0BB5BF02F49E}"/>
              </a:ext>
            </a:extLst>
          </p:cNvPr>
          <p:cNvSpPr txBox="1"/>
          <p:nvPr/>
        </p:nvSpPr>
        <p:spPr>
          <a:xfrm>
            <a:off x="1329480" y="1089302"/>
            <a:ext cx="2088232" cy="923330"/>
          </a:xfrm>
          <a:prstGeom prst="rect">
            <a:avLst/>
          </a:prstGeom>
          <a:noFill/>
        </p:spPr>
        <p:txBody>
          <a:bodyPr wrap="square">
            <a:spAutoFit/>
          </a:bodyPr>
          <a:lstStyle/>
          <a:p>
            <a:pPr algn="r" rtl="1"/>
            <a:r>
              <a:rPr lang="ar-SY" dirty="0"/>
              <a:t>طرد مركزي بسرعة 20000 دورة/دقيقة لمدة 15 دقيقة,</a:t>
            </a:r>
            <a:endParaRPr lang="en-US" dirty="0"/>
          </a:p>
        </p:txBody>
      </p:sp>
      <p:sp>
        <p:nvSpPr>
          <p:cNvPr id="20" name="TextBox 19">
            <a:extLst>
              <a:ext uri="{FF2B5EF4-FFF2-40B4-BE49-F238E27FC236}">
                <a16:creationId xmlns:a16="http://schemas.microsoft.com/office/drawing/2014/main" id="{E5B5BFB1-68AF-4D24-9194-740B809C0817}"/>
              </a:ext>
            </a:extLst>
          </p:cNvPr>
          <p:cNvSpPr txBox="1"/>
          <p:nvPr/>
        </p:nvSpPr>
        <p:spPr>
          <a:xfrm>
            <a:off x="1295693" y="2953342"/>
            <a:ext cx="2286000" cy="369332"/>
          </a:xfrm>
          <a:prstGeom prst="rect">
            <a:avLst/>
          </a:prstGeom>
          <a:noFill/>
        </p:spPr>
        <p:txBody>
          <a:bodyPr wrap="square">
            <a:spAutoFit/>
          </a:bodyPr>
          <a:lstStyle/>
          <a:p>
            <a:r>
              <a:rPr lang="ar-SY" dirty="0"/>
              <a:t>أخذ 0.5 مل من الرائق</a:t>
            </a:r>
            <a:endParaRPr lang="en-US" dirty="0"/>
          </a:p>
        </p:txBody>
      </p:sp>
      <p:sp>
        <p:nvSpPr>
          <p:cNvPr id="21" name="Arrow: Right 20">
            <a:extLst>
              <a:ext uri="{FF2B5EF4-FFF2-40B4-BE49-F238E27FC236}">
                <a16:creationId xmlns:a16="http://schemas.microsoft.com/office/drawing/2014/main" id="{BA76F2F1-CBED-49F5-B7AF-130F1328D7C0}"/>
              </a:ext>
            </a:extLst>
          </p:cNvPr>
          <p:cNvSpPr/>
          <p:nvPr/>
        </p:nvSpPr>
        <p:spPr>
          <a:xfrm>
            <a:off x="3608794" y="2935155"/>
            <a:ext cx="576064" cy="40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88DF7773-2256-4C0C-AC76-1EF1791F480A}"/>
              </a:ext>
            </a:extLst>
          </p:cNvPr>
          <p:cNvSpPr/>
          <p:nvPr/>
        </p:nvSpPr>
        <p:spPr>
          <a:xfrm>
            <a:off x="7002016" y="2915290"/>
            <a:ext cx="576064" cy="40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4DDE7D7-F5D0-492C-94B8-56E9D2903F62}"/>
              </a:ext>
            </a:extLst>
          </p:cNvPr>
          <p:cNvSpPr txBox="1"/>
          <p:nvPr/>
        </p:nvSpPr>
        <p:spPr>
          <a:xfrm>
            <a:off x="7723307" y="2934316"/>
            <a:ext cx="1275465" cy="369332"/>
          </a:xfrm>
          <a:prstGeom prst="rect">
            <a:avLst/>
          </a:prstGeom>
          <a:noFill/>
        </p:spPr>
        <p:txBody>
          <a:bodyPr wrap="square">
            <a:spAutoFit/>
          </a:bodyPr>
          <a:lstStyle/>
          <a:p>
            <a:pPr algn="r" rtl="1"/>
            <a:r>
              <a:rPr lang="ar-SY" dirty="0"/>
              <a:t>حمام مائي </a:t>
            </a:r>
            <a:endParaRPr lang="en-US" dirty="0"/>
          </a:p>
        </p:txBody>
      </p:sp>
      <p:sp>
        <p:nvSpPr>
          <p:cNvPr id="27" name="سهم للأسفل 6">
            <a:extLst>
              <a:ext uri="{FF2B5EF4-FFF2-40B4-BE49-F238E27FC236}">
                <a16:creationId xmlns:a16="http://schemas.microsoft.com/office/drawing/2014/main" id="{982B88F6-65F1-43B3-A5DB-65826D1376EA}"/>
              </a:ext>
            </a:extLst>
          </p:cNvPr>
          <p:cNvSpPr/>
          <p:nvPr/>
        </p:nvSpPr>
        <p:spPr>
          <a:xfrm>
            <a:off x="8361039" y="3821835"/>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8" name="TextBox 27">
            <a:extLst>
              <a:ext uri="{FF2B5EF4-FFF2-40B4-BE49-F238E27FC236}">
                <a16:creationId xmlns:a16="http://schemas.microsoft.com/office/drawing/2014/main" id="{E1406F5B-D7E4-48E2-A799-946D20E7248D}"/>
              </a:ext>
            </a:extLst>
          </p:cNvPr>
          <p:cNvSpPr txBox="1"/>
          <p:nvPr/>
        </p:nvSpPr>
        <p:spPr>
          <a:xfrm>
            <a:off x="7596337" y="4598782"/>
            <a:ext cx="1413956" cy="369332"/>
          </a:xfrm>
          <a:prstGeom prst="rect">
            <a:avLst/>
          </a:prstGeom>
          <a:noFill/>
        </p:spPr>
        <p:txBody>
          <a:bodyPr wrap="square">
            <a:spAutoFit/>
          </a:bodyPr>
          <a:lstStyle/>
          <a:p>
            <a:pPr algn="r" rtl="1"/>
            <a:r>
              <a:rPr lang="ar-SY" dirty="0"/>
              <a:t>حمام ثلجي </a:t>
            </a:r>
            <a:endParaRPr lang="en-US" dirty="0"/>
          </a:p>
        </p:txBody>
      </p:sp>
      <p:sp>
        <p:nvSpPr>
          <p:cNvPr id="29" name="Arrow: Left 28">
            <a:extLst>
              <a:ext uri="{FF2B5EF4-FFF2-40B4-BE49-F238E27FC236}">
                <a16:creationId xmlns:a16="http://schemas.microsoft.com/office/drawing/2014/main" id="{D109DBA1-CBAF-4390-B475-4F7B469D479C}"/>
              </a:ext>
            </a:extLst>
          </p:cNvPr>
          <p:cNvSpPr/>
          <p:nvPr/>
        </p:nvSpPr>
        <p:spPr>
          <a:xfrm>
            <a:off x="6980864" y="4296625"/>
            <a:ext cx="576064" cy="3021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69817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1524882" y="1598987"/>
            <a:ext cx="2880320" cy="923330"/>
          </a:xfrm>
          <a:prstGeom prst="rect">
            <a:avLst/>
          </a:prstGeom>
        </p:spPr>
        <p:txBody>
          <a:bodyPr wrap="square">
            <a:spAutoFit/>
          </a:bodyPr>
          <a:lstStyle/>
          <a:p>
            <a:pPr marL="342900" indent="-342900" algn="ctr">
              <a:defRPr/>
            </a:pPr>
            <a:r>
              <a:rPr lang="ar-SY" b="1" u="sng" dirty="0">
                <a:latin typeface="Times New Roman" pitchFamily="18" charset="0"/>
                <a:cs typeface="Times New Roman" pitchFamily="18" charset="0"/>
              </a:rPr>
              <a:t>المرحلة الأولى</a:t>
            </a:r>
          </a:p>
          <a:p>
            <a:pPr algn="ctr">
              <a:defRPr/>
            </a:pPr>
            <a:r>
              <a:rPr lang="ar-SY" b="1" dirty="0">
                <a:latin typeface="Times New Roman" pitchFamily="18" charset="0"/>
                <a:cs typeface="Times New Roman" pitchFamily="18" charset="0"/>
              </a:rPr>
              <a:t>استخلاص الحمض </a:t>
            </a:r>
            <a:r>
              <a:rPr lang="ar-SY" b="1" dirty="0" err="1">
                <a:latin typeface="Times New Roman" pitchFamily="18" charset="0"/>
                <a:cs typeface="Times New Roman" pitchFamily="18" charset="0"/>
              </a:rPr>
              <a:t>الريبي</a:t>
            </a:r>
            <a:endParaRPr lang="ar-SY" b="1" dirty="0">
              <a:latin typeface="Times New Roman" pitchFamily="18" charset="0"/>
              <a:cs typeface="Times New Roman" pitchFamily="18" charset="0"/>
            </a:endParaRPr>
          </a:p>
          <a:p>
            <a:pPr algn="ctr">
              <a:defRPr/>
            </a:pPr>
            <a:r>
              <a:rPr lang="en-US" b="1" dirty="0">
                <a:latin typeface="Times New Roman" pitchFamily="18" charset="0"/>
                <a:cs typeface="Times New Roman" pitchFamily="18" charset="0"/>
              </a:rPr>
              <a:t>DNA</a:t>
            </a:r>
            <a:r>
              <a:rPr lang="ar-SY" b="1" dirty="0">
                <a:latin typeface="Times New Roman" pitchFamily="18" charset="0"/>
                <a:cs typeface="Times New Roman" pitchFamily="18" charset="0"/>
              </a:rPr>
              <a:t> من العينة  النباتية</a:t>
            </a:r>
            <a:endParaRPr lang="en-GB" b="1" dirty="0">
              <a:latin typeface="Times New Roman" pitchFamily="18" charset="0"/>
              <a:cs typeface="Times New Roman" pitchFamily="18" charset="0"/>
            </a:endParaRPr>
          </a:p>
        </p:txBody>
      </p:sp>
      <p:sp>
        <p:nvSpPr>
          <p:cNvPr id="3" name="مستطيل 2"/>
          <p:cNvSpPr/>
          <p:nvPr/>
        </p:nvSpPr>
        <p:spPr>
          <a:xfrm>
            <a:off x="6463278" y="1598987"/>
            <a:ext cx="2213992" cy="923330"/>
          </a:xfrm>
          <a:prstGeom prst="rect">
            <a:avLst/>
          </a:prstGeom>
        </p:spPr>
        <p:txBody>
          <a:bodyPr wrap="square">
            <a:spAutoFit/>
          </a:bodyPr>
          <a:lstStyle/>
          <a:p>
            <a:pPr algn="ctr">
              <a:defRPr/>
            </a:pPr>
            <a:r>
              <a:rPr lang="ar-SY" b="1" u="sng" dirty="0">
                <a:latin typeface="Times New Roman" pitchFamily="18" charset="0"/>
                <a:cs typeface="Times New Roman" pitchFamily="18" charset="0"/>
              </a:rPr>
              <a:t>المرحلة الثانية</a:t>
            </a:r>
          </a:p>
          <a:p>
            <a:pPr algn="ctr">
              <a:defRPr/>
            </a:pPr>
            <a:r>
              <a:rPr lang="ar-SY" b="1" dirty="0">
                <a:latin typeface="Times New Roman" pitchFamily="18" charset="0"/>
                <a:cs typeface="Times New Roman" pitchFamily="18" charset="0"/>
              </a:rPr>
              <a:t> التقدير الكمي والنوعي </a:t>
            </a:r>
          </a:p>
          <a:p>
            <a:pPr algn="ctr">
              <a:defRPr/>
            </a:pPr>
            <a:r>
              <a:rPr lang="ar-SY" b="1" dirty="0">
                <a:latin typeface="Times New Roman" pitchFamily="18" charset="0"/>
                <a:cs typeface="Times New Roman" pitchFamily="18" charset="0"/>
              </a:rPr>
              <a:t>للحمض </a:t>
            </a:r>
            <a:r>
              <a:rPr lang="ar-SY" b="1" dirty="0" err="1">
                <a:latin typeface="Times New Roman" pitchFamily="18" charset="0"/>
                <a:cs typeface="Times New Roman" pitchFamily="18" charset="0"/>
              </a:rPr>
              <a:t>الريبي</a:t>
            </a:r>
            <a:r>
              <a:rPr lang="ar-SY" b="1" dirty="0">
                <a:latin typeface="Times New Roman" pitchFamily="18" charset="0"/>
                <a:cs typeface="Times New Roman" pitchFamily="18" charset="0"/>
              </a:rPr>
              <a:t> </a:t>
            </a:r>
            <a:r>
              <a:rPr lang="en-US" b="1" dirty="0">
                <a:latin typeface="Times New Roman" pitchFamily="18" charset="0"/>
                <a:cs typeface="Times New Roman" pitchFamily="18" charset="0"/>
              </a:rPr>
              <a:t>DNA</a:t>
            </a:r>
            <a:endParaRPr lang="ar-SA" dirty="0"/>
          </a:p>
        </p:txBody>
      </p:sp>
      <p:sp>
        <p:nvSpPr>
          <p:cNvPr id="4" name="مستطيل 3"/>
          <p:cNvSpPr/>
          <p:nvPr/>
        </p:nvSpPr>
        <p:spPr>
          <a:xfrm>
            <a:off x="1729359" y="3642268"/>
            <a:ext cx="2286000" cy="923330"/>
          </a:xfrm>
          <a:prstGeom prst="rect">
            <a:avLst/>
          </a:prstGeom>
        </p:spPr>
        <p:txBody>
          <a:bodyPr wrap="square">
            <a:spAutoFit/>
          </a:bodyPr>
          <a:lstStyle/>
          <a:p>
            <a:pPr algn="ctr">
              <a:defRPr/>
            </a:pPr>
            <a:r>
              <a:rPr lang="ar-SY" b="1" u="sng" dirty="0">
                <a:latin typeface="Times New Roman" pitchFamily="18" charset="0"/>
                <a:cs typeface="Times New Roman" pitchFamily="18" charset="0"/>
              </a:rPr>
              <a:t>المرحلة الرابعة</a:t>
            </a:r>
          </a:p>
          <a:p>
            <a:pPr algn="ctr">
              <a:defRPr/>
            </a:pPr>
            <a:r>
              <a:rPr lang="ar-SY" b="1" dirty="0">
                <a:latin typeface="Times New Roman" pitchFamily="18" charset="0"/>
                <a:cs typeface="Times New Roman" pitchFamily="18" charset="0"/>
              </a:rPr>
              <a:t>الرحلان الكهربائي على </a:t>
            </a:r>
            <a:r>
              <a:rPr lang="ar-SY" b="1" dirty="0" err="1">
                <a:latin typeface="Times New Roman" pitchFamily="18" charset="0"/>
                <a:cs typeface="Times New Roman" pitchFamily="18" charset="0"/>
              </a:rPr>
              <a:t>هلامة</a:t>
            </a:r>
            <a:r>
              <a:rPr lang="ar-SY" b="1" dirty="0">
                <a:latin typeface="Times New Roman" pitchFamily="18" charset="0"/>
                <a:cs typeface="Times New Roman" pitchFamily="18" charset="0"/>
              </a:rPr>
              <a:t> </a:t>
            </a:r>
            <a:r>
              <a:rPr lang="ar-SY" b="1" dirty="0" err="1">
                <a:latin typeface="Times New Roman" pitchFamily="18" charset="0"/>
                <a:cs typeface="Times New Roman" pitchFamily="18" charset="0"/>
              </a:rPr>
              <a:t>الآغاروز</a:t>
            </a:r>
            <a:endParaRPr lang="ar-SY" b="1" dirty="0">
              <a:latin typeface="Times New Roman" pitchFamily="18" charset="0"/>
              <a:cs typeface="Times New Roman" pitchFamily="18" charset="0"/>
            </a:endParaRPr>
          </a:p>
        </p:txBody>
      </p:sp>
      <p:sp>
        <p:nvSpPr>
          <p:cNvPr id="5" name="مستطيل 4"/>
          <p:cNvSpPr/>
          <p:nvPr/>
        </p:nvSpPr>
        <p:spPr>
          <a:xfrm>
            <a:off x="6521300" y="3642268"/>
            <a:ext cx="2069976" cy="1200329"/>
          </a:xfrm>
          <a:prstGeom prst="rect">
            <a:avLst/>
          </a:prstGeom>
        </p:spPr>
        <p:txBody>
          <a:bodyPr wrap="square">
            <a:spAutoFit/>
          </a:bodyPr>
          <a:lstStyle/>
          <a:p>
            <a:pPr algn="ctr">
              <a:defRPr/>
            </a:pPr>
            <a:r>
              <a:rPr lang="ar-SY" b="1" u="sng" dirty="0">
                <a:latin typeface="Times New Roman" pitchFamily="18" charset="0"/>
                <a:cs typeface="Times New Roman" pitchFamily="18" charset="0"/>
              </a:rPr>
              <a:t>المرحلة الثالثة</a:t>
            </a:r>
          </a:p>
          <a:p>
            <a:pPr algn="ctr" rtl="1">
              <a:defRPr/>
            </a:pPr>
            <a:r>
              <a:rPr lang="ar-SY" b="1" dirty="0">
                <a:latin typeface="Times New Roman" pitchFamily="18" charset="0"/>
                <a:cs typeface="Times New Roman" pitchFamily="18" charset="0"/>
              </a:rPr>
              <a:t>تطبيق تقنية (</a:t>
            </a:r>
            <a:r>
              <a:rPr lang="en-US" b="1" dirty="0">
                <a:latin typeface="Times New Roman" pitchFamily="18" charset="0"/>
                <a:cs typeface="Times New Roman" pitchFamily="18" charset="0"/>
              </a:rPr>
              <a:t>ISSR</a:t>
            </a:r>
            <a:r>
              <a:rPr lang="ar-SY" b="1" dirty="0">
                <a:latin typeface="Times New Roman" pitchFamily="18" charset="0"/>
                <a:cs typeface="Times New Roman" pitchFamily="18" charset="0"/>
              </a:rPr>
              <a:t>) والتي تعتمد على تقانة </a:t>
            </a:r>
            <a:r>
              <a:rPr lang="en-US" b="1" dirty="0">
                <a:latin typeface="Times New Roman" pitchFamily="18" charset="0"/>
                <a:cs typeface="Times New Roman" pitchFamily="18" charset="0"/>
              </a:rPr>
              <a:t>PCR</a:t>
            </a:r>
            <a:endParaRPr lang="ar-SY" b="1" dirty="0">
              <a:latin typeface="Times New Roman" pitchFamily="18" charset="0"/>
              <a:cs typeface="Times New Roman" pitchFamily="18" charset="0"/>
            </a:endParaRPr>
          </a:p>
        </p:txBody>
      </p:sp>
      <p:sp>
        <p:nvSpPr>
          <p:cNvPr id="6" name="سهم إلى اليمين 5"/>
          <p:cNvSpPr/>
          <p:nvPr/>
        </p:nvSpPr>
        <p:spPr>
          <a:xfrm>
            <a:off x="4738799" y="1847751"/>
            <a:ext cx="69729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سهم للأسفل 6"/>
          <p:cNvSpPr/>
          <p:nvPr/>
        </p:nvSpPr>
        <p:spPr>
          <a:xfrm>
            <a:off x="7308304" y="2833741"/>
            <a:ext cx="546307" cy="6385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سهم إلى اليسار 7"/>
          <p:cNvSpPr/>
          <p:nvPr/>
        </p:nvSpPr>
        <p:spPr>
          <a:xfrm>
            <a:off x="4738799" y="4000116"/>
            <a:ext cx="69729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Ribbon: Tilted Up 8">
            <a:extLst>
              <a:ext uri="{FF2B5EF4-FFF2-40B4-BE49-F238E27FC236}">
                <a16:creationId xmlns:a16="http://schemas.microsoft.com/office/drawing/2014/main" id="{5A715BCD-93A4-4A24-A0D5-CE66D10676A5}"/>
              </a:ext>
            </a:extLst>
          </p:cNvPr>
          <p:cNvSpPr/>
          <p:nvPr/>
        </p:nvSpPr>
        <p:spPr>
          <a:xfrm>
            <a:off x="6082538" y="9666"/>
            <a:ext cx="3024336" cy="1340857"/>
          </a:xfrm>
          <a:prstGeom prst="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effectLst>
                  <a:outerShdw blurRad="38100" dist="38100" dir="2700000" algn="tl">
                    <a:srgbClr val="000000">
                      <a:alpha val="43137"/>
                    </a:srgbClr>
                  </a:outerShdw>
                </a:effectLst>
              </a:rPr>
              <a:t>المؤشرات الجزيئية</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494459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bbon: Tilted Up 1">
            <a:extLst>
              <a:ext uri="{FF2B5EF4-FFF2-40B4-BE49-F238E27FC236}">
                <a16:creationId xmlns:a16="http://schemas.microsoft.com/office/drawing/2014/main" id="{AB982BB1-0E20-45C7-AE2E-4F4FAEB005B0}"/>
              </a:ext>
            </a:extLst>
          </p:cNvPr>
          <p:cNvSpPr/>
          <p:nvPr/>
        </p:nvSpPr>
        <p:spPr>
          <a:xfrm>
            <a:off x="6082538" y="9666"/>
            <a:ext cx="3024336" cy="1340857"/>
          </a:xfrm>
          <a:prstGeom prst="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effectLst>
                  <a:outerShdw blurRad="38100" dist="38100" dir="2700000" algn="tl">
                    <a:srgbClr val="000000">
                      <a:alpha val="43137"/>
                    </a:srgbClr>
                  </a:outerShdw>
                </a:effectLst>
              </a:rPr>
              <a:t>المؤشرات الجزيئية</a:t>
            </a:r>
            <a:endParaRPr lang="en-US" b="1" dirty="0">
              <a:effectLst>
                <a:outerShdw blurRad="38100" dist="38100" dir="2700000" algn="tl">
                  <a:srgbClr val="000000">
                    <a:alpha val="43137"/>
                  </a:srgbClr>
                </a:outerShdw>
              </a:effectLst>
            </a:endParaRPr>
          </a:p>
        </p:txBody>
      </p:sp>
      <p:sp>
        <p:nvSpPr>
          <p:cNvPr id="5" name="مستطيل 1">
            <a:extLst>
              <a:ext uri="{FF2B5EF4-FFF2-40B4-BE49-F238E27FC236}">
                <a16:creationId xmlns:a16="http://schemas.microsoft.com/office/drawing/2014/main" id="{87747DF9-BB91-4F8B-B74E-9A909FA07F18}"/>
              </a:ext>
            </a:extLst>
          </p:cNvPr>
          <p:cNvSpPr/>
          <p:nvPr/>
        </p:nvSpPr>
        <p:spPr>
          <a:xfrm>
            <a:off x="1524882" y="1598987"/>
            <a:ext cx="2880320" cy="923330"/>
          </a:xfrm>
          <a:prstGeom prst="rect">
            <a:avLst/>
          </a:prstGeom>
        </p:spPr>
        <p:txBody>
          <a:bodyPr wrap="square">
            <a:spAutoFit/>
          </a:bodyPr>
          <a:lstStyle/>
          <a:p>
            <a:pPr marL="342900" indent="-342900" algn="ctr">
              <a:defRPr/>
            </a:pPr>
            <a:r>
              <a:rPr lang="ar-SY" b="1" u="sng" dirty="0">
                <a:latin typeface="Times New Roman" pitchFamily="18" charset="0"/>
                <a:cs typeface="Times New Roman" pitchFamily="18" charset="0"/>
              </a:rPr>
              <a:t>المرحلة الأولى</a:t>
            </a:r>
          </a:p>
          <a:p>
            <a:pPr algn="ctr">
              <a:defRPr/>
            </a:pPr>
            <a:r>
              <a:rPr lang="ar-SY" b="1" dirty="0">
                <a:latin typeface="Times New Roman" pitchFamily="18" charset="0"/>
                <a:cs typeface="Times New Roman" pitchFamily="18" charset="0"/>
              </a:rPr>
              <a:t>استخلاص الحمض </a:t>
            </a:r>
            <a:r>
              <a:rPr lang="ar-SY" b="1" dirty="0" err="1">
                <a:latin typeface="Times New Roman" pitchFamily="18" charset="0"/>
                <a:cs typeface="Times New Roman" pitchFamily="18" charset="0"/>
              </a:rPr>
              <a:t>الريبي</a:t>
            </a:r>
            <a:endParaRPr lang="ar-SY" b="1" dirty="0">
              <a:latin typeface="Times New Roman" pitchFamily="18" charset="0"/>
              <a:cs typeface="Times New Roman" pitchFamily="18" charset="0"/>
            </a:endParaRPr>
          </a:p>
          <a:p>
            <a:pPr algn="ctr">
              <a:defRPr/>
            </a:pPr>
            <a:r>
              <a:rPr lang="en-US" b="1" dirty="0">
                <a:latin typeface="Times New Roman" pitchFamily="18" charset="0"/>
                <a:cs typeface="Times New Roman" pitchFamily="18" charset="0"/>
              </a:rPr>
              <a:t>RNA</a:t>
            </a:r>
            <a:r>
              <a:rPr lang="ar-SY" b="1" dirty="0">
                <a:latin typeface="Times New Roman" pitchFamily="18" charset="0"/>
                <a:cs typeface="Times New Roman" pitchFamily="18" charset="0"/>
              </a:rPr>
              <a:t> من العينة  النباتية</a:t>
            </a:r>
            <a:endParaRPr lang="en-GB" b="1" dirty="0">
              <a:latin typeface="Times New Roman" pitchFamily="18" charset="0"/>
              <a:cs typeface="Times New Roman" pitchFamily="18" charset="0"/>
            </a:endParaRPr>
          </a:p>
        </p:txBody>
      </p:sp>
      <p:sp>
        <p:nvSpPr>
          <p:cNvPr id="8" name="مستطيل 1">
            <a:extLst>
              <a:ext uri="{FF2B5EF4-FFF2-40B4-BE49-F238E27FC236}">
                <a16:creationId xmlns:a16="http://schemas.microsoft.com/office/drawing/2014/main" id="{94DB6AF6-78EC-4D46-BAA0-148B4B6D6B05}"/>
              </a:ext>
            </a:extLst>
          </p:cNvPr>
          <p:cNvSpPr/>
          <p:nvPr/>
        </p:nvSpPr>
        <p:spPr>
          <a:xfrm>
            <a:off x="5417840" y="1538159"/>
            <a:ext cx="2880320" cy="923330"/>
          </a:xfrm>
          <a:prstGeom prst="rect">
            <a:avLst/>
          </a:prstGeom>
        </p:spPr>
        <p:txBody>
          <a:bodyPr wrap="square">
            <a:spAutoFit/>
          </a:bodyPr>
          <a:lstStyle/>
          <a:p>
            <a:pPr marL="342900" indent="-342900" algn="ctr">
              <a:defRPr/>
            </a:pPr>
            <a:r>
              <a:rPr lang="ar-SY" b="1" u="sng" dirty="0">
                <a:latin typeface="Times New Roman" pitchFamily="18" charset="0"/>
                <a:cs typeface="Times New Roman" pitchFamily="18" charset="0"/>
              </a:rPr>
              <a:t>المرحلة الثانية</a:t>
            </a:r>
          </a:p>
          <a:p>
            <a:pPr marL="342900" indent="-342900" algn="ctr" rtl="1">
              <a:defRPr/>
            </a:pPr>
            <a:r>
              <a:rPr lang="ar-SY" b="1" dirty="0">
                <a:latin typeface="Times New Roman" pitchFamily="18" charset="0"/>
                <a:cs typeface="Times New Roman" pitchFamily="18" charset="0"/>
              </a:rPr>
              <a:t>تقدير نقاوة وسلامة </a:t>
            </a:r>
            <a:r>
              <a:rPr lang="en-US" b="1" dirty="0">
                <a:latin typeface="Times New Roman" pitchFamily="18" charset="0"/>
                <a:cs typeface="Times New Roman" pitchFamily="18" charset="0"/>
              </a:rPr>
              <a:t>RNA </a:t>
            </a:r>
            <a:r>
              <a:rPr lang="ar-SY" b="1" dirty="0">
                <a:latin typeface="Times New Roman" pitchFamily="18" charset="0"/>
                <a:cs typeface="Times New Roman" pitchFamily="18" charset="0"/>
              </a:rPr>
              <a:t>باستخدام الرحلان الكهربائي الأفقي</a:t>
            </a:r>
          </a:p>
        </p:txBody>
      </p:sp>
      <p:sp>
        <p:nvSpPr>
          <p:cNvPr id="12" name="مستطيل 1">
            <a:extLst>
              <a:ext uri="{FF2B5EF4-FFF2-40B4-BE49-F238E27FC236}">
                <a16:creationId xmlns:a16="http://schemas.microsoft.com/office/drawing/2014/main" id="{DFC5A61D-5361-49DA-B9B9-216DA16D32CB}"/>
              </a:ext>
            </a:extLst>
          </p:cNvPr>
          <p:cNvSpPr/>
          <p:nvPr/>
        </p:nvSpPr>
        <p:spPr>
          <a:xfrm>
            <a:off x="5422203" y="3110148"/>
            <a:ext cx="2880320" cy="923330"/>
          </a:xfrm>
          <a:prstGeom prst="rect">
            <a:avLst/>
          </a:prstGeom>
        </p:spPr>
        <p:txBody>
          <a:bodyPr wrap="square">
            <a:spAutoFit/>
          </a:bodyPr>
          <a:lstStyle/>
          <a:p>
            <a:pPr marL="342900" indent="-342900" algn="ctr">
              <a:defRPr/>
            </a:pPr>
            <a:r>
              <a:rPr lang="ar-SY" b="1" u="sng" dirty="0">
                <a:latin typeface="Times New Roman" pitchFamily="18" charset="0"/>
                <a:cs typeface="Times New Roman" pitchFamily="18" charset="0"/>
              </a:rPr>
              <a:t>المرحلة الثالثة</a:t>
            </a:r>
          </a:p>
          <a:p>
            <a:pPr marL="342900" indent="-342900" algn="ctr" rtl="1">
              <a:defRPr/>
            </a:pPr>
            <a:r>
              <a:rPr lang="ar-SY" b="1" dirty="0">
                <a:latin typeface="Times New Roman" pitchFamily="18" charset="0"/>
                <a:cs typeface="Times New Roman" pitchFamily="18" charset="0"/>
              </a:rPr>
              <a:t>تقدير تركيز ونقاوة </a:t>
            </a:r>
            <a:r>
              <a:rPr lang="en-US" b="1" dirty="0">
                <a:latin typeface="Times New Roman" pitchFamily="18" charset="0"/>
                <a:cs typeface="Times New Roman" pitchFamily="18" charset="0"/>
              </a:rPr>
              <a:t>RNA </a:t>
            </a:r>
            <a:r>
              <a:rPr lang="ar-SY" b="1" dirty="0">
                <a:latin typeface="Times New Roman" pitchFamily="18" charset="0"/>
                <a:cs typeface="Times New Roman" pitchFamily="18" charset="0"/>
              </a:rPr>
              <a:t>باستخدام المطياف الضوئي</a:t>
            </a:r>
            <a:endParaRPr lang="en-US" b="1" dirty="0">
              <a:latin typeface="Times New Roman" pitchFamily="18" charset="0"/>
              <a:cs typeface="Times New Roman" pitchFamily="18" charset="0"/>
            </a:endParaRPr>
          </a:p>
        </p:txBody>
      </p:sp>
      <p:sp>
        <p:nvSpPr>
          <p:cNvPr id="15" name="مستطيل 1">
            <a:extLst>
              <a:ext uri="{FF2B5EF4-FFF2-40B4-BE49-F238E27FC236}">
                <a16:creationId xmlns:a16="http://schemas.microsoft.com/office/drawing/2014/main" id="{8A4FBEE2-9466-4601-9784-496A907CA644}"/>
              </a:ext>
            </a:extLst>
          </p:cNvPr>
          <p:cNvSpPr/>
          <p:nvPr/>
        </p:nvSpPr>
        <p:spPr>
          <a:xfrm>
            <a:off x="1524882" y="3110148"/>
            <a:ext cx="2880320" cy="646331"/>
          </a:xfrm>
          <a:prstGeom prst="rect">
            <a:avLst/>
          </a:prstGeom>
        </p:spPr>
        <p:txBody>
          <a:bodyPr wrap="square">
            <a:spAutoFit/>
          </a:bodyPr>
          <a:lstStyle/>
          <a:p>
            <a:pPr marL="342900" indent="-342900" algn="ctr">
              <a:defRPr/>
            </a:pPr>
            <a:r>
              <a:rPr lang="ar-SY" b="1" u="sng" dirty="0">
                <a:latin typeface="Times New Roman" pitchFamily="18" charset="0"/>
                <a:cs typeface="Times New Roman" pitchFamily="18" charset="0"/>
              </a:rPr>
              <a:t>المرحلة الرابعة</a:t>
            </a:r>
          </a:p>
          <a:p>
            <a:pPr marL="342900" indent="-342900" algn="ctr" rtl="1">
              <a:defRPr/>
            </a:pPr>
            <a:r>
              <a:rPr lang="ar-SY" b="1" dirty="0">
                <a:latin typeface="Times New Roman" pitchFamily="18" charset="0"/>
                <a:cs typeface="Times New Roman" pitchFamily="18" charset="0"/>
              </a:rPr>
              <a:t>تركيب السلسلة المتممة </a:t>
            </a:r>
            <a:r>
              <a:rPr lang="en-US" b="1" dirty="0" err="1">
                <a:latin typeface="Times New Roman" pitchFamily="18" charset="0"/>
                <a:cs typeface="Times New Roman" pitchFamily="18" charset="0"/>
              </a:rPr>
              <a:t>DNAc</a:t>
            </a:r>
            <a:endParaRPr lang="en-US" b="1" dirty="0">
              <a:latin typeface="Times New Roman" pitchFamily="18" charset="0"/>
              <a:cs typeface="Times New Roman" pitchFamily="18" charset="0"/>
            </a:endParaRPr>
          </a:p>
        </p:txBody>
      </p:sp>
      <p:sp>
        <p:nvSpPr>
          <p:cNvPr id="16" name="مستطيل 3">
            <a:extLst>
              <a:ext uri="{FF2B5EF4-FFF2-40B4-BE49-F238E27FC236}">
                <a16:creationId xmlns:a16="http://schemas.microsoft.com/office/drawing/2014/main" id="{AF8936F2-FD90-479E-A6D0-BDBF853AB7CF}"/>
              </a:ext>
            </a:extLst>
          </p:cNvPr>
          <p:cNvSpPr/>
          <p:nvPr/>
        </p:nvSpPr>
        <p:spPr>
          <a:xfrm>
            <a:off x="5715000" y="4682137"/>
            <a:ext cx="2286000" cy="923330"/>
          </a:xfrm>
          <a:prstGeom prst="rect">
            <a:avLst/>
          </a:prstGeom>
        </p:spPr>
        <p:txBody>
          <a:bodyPr wrap="square">
            <a:spAutoFit/>
          </a:bodyPr>
          <a:lstStyle/>
          <a:p>
            <a:pPr algn="ctr">
              <a:defRPr/>
            </a:pPr>
            <a:r>
              <a:rPr lang="ar-SY" b="1" u="sng" dirty="0">
                <a:latin typeface="Times New Roman" pitchFamily="18" charset="0"/>
                <a:cs typeface="Times New Roman" pitchFamily="18" charset="0"/>
              </a:rPr>
              <a:t>المرحلة السادسة</a:t>
            </a:r>
          </a:p>
          <a:p>
            <a:pPr algn="ctr">
              <a:defRPr/>
            </a:pPr>
            <a:r>
              <a:rPr lang="ar-SY" b="1" dirty="0">
                <a:latin typeface="Times New Roman" pitchFamily="18" charset="0"/>
                <a:cs typeface="Times New Roman" pitchFamily="18" charset="0"/>
              </a:rPr>
              <a:t>الرحلان الكهربائي على </a:t>
            </a:r>
            <a:r>
              <a:rPr lang="ar-SY" b="1" dirty="0" err="1">
                <a:latin typeface="Times New Roman" pitchFamily="18" charset="0"/>
                <a:cs typeface="Times New Roman" pitchFamily="18" charset="0"/>
              </a:rPr>
              <a:t>هلامة</a:t>
            </a:r>
            <a:r>
              <a:rPr lang="ar-SY" b="1" dirty="0">
                <a:latin typeface="Times New Roman" pitchFamily="18" charset="0"/>
                <a:cs typeface="Times New Roman" pitchFamily="18" charset="0"/>
              </a:rPr>
              <a:t> </a:t>
            </a:r>
            <a:r>
              <a:rPr lang="ar-SY" b="1" dirty="0" err="1">
                <a:latin typeface="Times New Roman" pitchFamily="18" charset="0"/>
                <a:cs typeface="Times New Roman" pitchFamily="18" charset="0"/>
              </a:rPr>
              <a:t>الآغاروز</a:t>
            </a:r>
            <a:endParaRPr lang="ar-SY" b="1" dirty="0">
              <a:latin typeface="Times New Roman" pitchFamily="18" charset="0"/>
              <a:cs typeface="Times New Roman" pitchFamily="18" charset="0"/>
            </a:endParaRPr>
          </a:p>
        </p:txBody>
      </p:sp>
      <p:sp>
        <p:nvSpPr>
          <p:cNvPr id="17" name="مستطيل 3">
            <a:extLst>
              <a:ext uri="{FF2B5EF4-FFF2-40B4-BE49-F238E27FC236}">
                <a16:creationId xmlns:a16="http://schemas.microsoft.com/office/drawing/2014/main" id="{B23804B6-37EF-41B4-8125-F42F85B5CFC9}"/>
              </a:ext>
            </a:extLst>
          </p:cNvPr>
          <p:cNvSpPr/>
          <p:nvPr/>
        </p:nvSpPr>
        <p:spPr>
          <a:xfrm>
            <a:off x="1822042" y="4682137"/>
            <a:ext cx="2286000" cy="646331"/>
          </a:xfrm>
          <a:prstGeom prst="rect">
            <a:avLst/>
          </a:prstGeom>
        </p:spPr>
        <p:txBody>
          <a:bodyPr wrap="square">
            <a:spAutoFit/>
          </a:bodyPr>
          <a:lstStyle/>
          <a:p>
            <a:pPr algn="ctr" rtl="1">
              <a:defRPr/>
            </a:pPr>
            <a:r>
              <a:rPr lang="ar-SY" b="1" u="sng" dirty="0">
                <a:latin typeface="Times New Roman" pitchFamily="18" charset="0"/>
                <a:cs typeface="Times New Roman" pitchFamily="18" charset="0"/>
              </a:rPr>
              <a:t>المرحلة الخامسة</a:t>
            </a:r>
          </a:p>
          <a:p>
            <a:pPr algn="ctr" rtl="1">
              <a:defRPr/>
            </a:pPr>
            <a:r>
              <a:rPr lang="ar-SY" b="1" dirty="0">
                <a:latin typeface="Times New Roman" pitchFamily="18" charset="0"/>
                <a:cs typeface="Times New Roman" pitchFamily="18" charset="0"/>
              </a:rPr>
              <a:t>تطبيق تقانة ال </a:t>
            </a:r>
            <a:r>
              <a:rPr lang="en-US" b="1" dirty="0">
                <a:latin typeface="Times New Roman" pitchFamily="18" charset="0"/>
                <a:cs typeface="Times New Roman" pitchFamily="18" charset="0"/>
              </a:rPr>
              <a:t>PCR</a:t>
            </a:r>
            <a:endParaRPr lang="ar-SY" b="1" dirty="0">
              <a:latin typeface="Times New Roman" pitchFamily="18" charset="0"/>
              <a:cs typeface="Times New Roman" pitchFamily="18" charset="0"/>
            </a:endParaRPr>
          </a:p>
        </p:txBody>
      </p:sp>
      <p:sp>
        <p:nvSpPr>
          <p:cNvPr id="18" name="سهم إلى اليمين 5">
            <a:extLst>
              <a:ext uri="{FF2B5EF4-FFF2-40B4-BE49-F238E27FC236}">
                <a16:creationId xmlns:a16="http://schemas.microsoft.com/office/drawing/2014/main" id="{40167A61-55BC-4B5C-8737-15E2498C430B}"/>
              </a:ext>
            </a:extLst>
          </p:cNvPr>
          <p:cNvSpPr/>
          <p:nvPr/>
        </p:nvSpPr>
        <p:spPr>
          <a:xfrm>
            <a:off x="4567473" y="1757508"/>
            <a:ext cx="69729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9" name="سهم للأسفل 6">
            <a:extLst>
              <a:ext uri="{FF2B5EF4-FFF2-40B4-BE49-F238E27FC236}">
                <a16:creationId xmlns:a16="http://schemas.microsoft.com/office/drawing/2014/main" id="{64664A6A-7987-45D9-9645-D78095D2270D}"/>
              </a:ext>
            </a:extLst>
          </p:cNvPr>
          <p:cNvSpPr/>
          <p:nvPr/>
        </p:nvSpPr>
        <p:spPr>
          <a:xfrm>
            <a:off x="6584846" y="2461489"/>
            <a:ext cx="546307" cy="6385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0" name="سهم للأسفل 6">
            <a:extLst>
              <a:ext uri="{FF2B5EF4-FFF2-40B4-BE49-F238E27FC236}">
                <a16:creationId xmlns:a16="http://schemas.microsoft.com/office/drawing/2014/main" id="{E834617C-05D2-4775-AFB4-DCD879645DE3}"/>
              </a:ext>
            </a:extLst>
          </p:cNvPr>
          <p:cNvSpPr/>
          <p:nvPr/>
        </p:nvSpPr>
        <p:spPr>
          <a:xfrm>
            <a:off x="2691888" y="3981675"/>
            <a:ext cx="546307" cy="6385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سهم إلى اليسار 7">
            <a:extLst>
              <a:ext uri="{FF2B5EF4-FFF2-40B4-BE49-F238E27FC236}">
                <a16:creationId xmlns:a16="http://schemas.microsoft.com/office/drawing/2014/main" id="{1818655A-47C8-4D84-A92A-010E27398E16}"/>
              </a:ext>
            </a:extLst>
          </p:cNvPr>
          <p:cNvSpPr/>
          <p:nvPr/>
        </p:nvSpPr>
        <p:spPr>
          <a:xfrm>
            <a:off x="4557517" y="3271847"/>
            <a:ext cx="69729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2" name="سهم إلى اليمين 5">
            <a:extLst>
              <a:ext uri="{FF2B5EF4-FFF2-40B4-BE49-F238E27FC236}">
                <a16:creationId xmlns:a16="http://schemas.microsoft.com/office/drawing/2014/main" id="{E2FE0404-0CD0-4E30-B912-CF037A4D0130}"/>
              </a:ext>
            </a:extLst>
          </p:cNvPr>
          <p:cNvSpPr/>
          <p:nvPr/>
        </p:nvSpPr>
        <p:spPr>
          <a:xfrm>
            <a:off x="4577429" y="4786186"/>
            <a:ext cx="69729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6502578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par>
                          <p:cTn id="55" fill="hold">
                            <p:stCondLst>
                              <p:cond delay="3000"/>
                            </p:stCondLst>
                            <p:childTnLst>
                              <p:par>
                                <p:cTn id="56" presetID="53" presetClass="entr" presetSubtype="16"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500" fill="hold"/>
                                        <p:tgtEl>
                                          <p:spTgt spid="21"/>
                                        </p:tgtEl>
                                        <p:attrNameLst>
                                          <p:attrName>ppt_w</p:attrName>
                                        </p:attrNameLst>
                                      </p:cBhvr>
                                      <p:tavLst>
                                        <p:tav tm="0">
                                          <p:val>
                                            <p:fltVal val="0"/>
                                          </p:val>
                                        </p:tav>
                                        <p:tav tm="100000">
                                          <p:val>
                                            <p:strVal val="#ppt_w"/>
                                          </p:val>
                                        </p:tav>
                                      </p:tavLst>
                                    </p:anim>
                                    <p:anim calcmode="lin" valueType="num">
                                      <p:cBhvr>
                                        <p:cTn id="59" dur="500" fill="hold"/>
                                        <p:tgtEl>
                                          <p:spTgt spid="21"/>
                                        </p:tgtEl>
                                        <p:attrNameLst>
                                          <p:attrName>ppt_h</p:attrName>
                                        </p:attrNameLst>
                                      </p:cBhvr>
                                      <p:tavLst>
                                        <p:tav tm="0">
                                          <p:val>
                                            <p:fltVal val="0"/>
                                          </p:val>
                                        </p:tav>
                                        <p:tav tm="100000">
                                          <p:val>
                                            <p:strVal val="#ppt_h"/>
                                          </p:val>
                                        </p:tav>
                                      </p:tavLst>
                                    </p:anim>
                                    <p:animEffect transition="in" filter="fade">
                                      <p:cBhvr>
                                        <p:cTn id="60" dur="500"/>
                                        <p:tgtEl>
                                          <p:spTgt spid="21"/>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5" grpId="0"/>
      <p:bldP spid="16" grpId="0"/>
      <p:bldP spid="17" grpId="0"/>
      <p:bldP spid="18" grpId="0" animBg="1"/>
      <p:bldP spid="19" grpId="0" animBg="1"/>
      <p:bldP spid="20" grpId="0" animBg="1"/>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83DB5-4714-4B15-AFE6-E61883E6AD6F}"/>
              </a:ext>
            </a:extLst>
          </p:cNvPr>
          <p:cNvSpPr>
            <a:spLocks noGrp="1"/>
          </p:cNvSpPr>
          <p:nvPr>
            <p:ph type="title"/>
          </p:nvPr>
        </p:nvSpPr>
        <p:spPr>
          <a:xfrm>
            <a:off x="7884368" y="116632"/>
            <a:ext cx="1082080" cy="571695"/>
          </a:xfrm>
          <a:noFill/>
        </p:spPr>
        <p:txBody>
          <a:bodyPr wrap="square">
            <a:spAutoFit/>
          </a:bodyPr>
          <a:lstStyle/>
          <a:p>
            <a:pPr algn="just" rtl="1">
              <a:lnSpc>
                <a:spcPct val="115000"/>
              </a:lnSpc>
              <a:spcBef>
                <a:spcPts val="600"/>
              </a:spcBef>
              <a:spcAft>
                <a:spcPts val="1000"/>
              </a:spcAft>
              <a:tabLst>
                <a:tab pos="4568190" algn="l"/>
              </a:tabLst>
            </a:pPr>
            <a:r>
              <a:rPr lang="ar-DZ" sz="2800" b="1" dirty="0">
                <a:solidFill>
                  <a:schemeClr val="tx1"/>
                </a:solidFill>
                <a:effectLst>
                  <a:outerShdw blurRad="38100" dist="38100" dir="2700000" algn="tl">
                    <a:srgbClr val="000000">
                      <a:alpha val="43137"/>
                    </a:srgbClr>
                  </a:outerShdw>
                </a:effectLst>
                <a:latin typeface="Calibri" panose="020F0502020204030204" pitchFamily="34" charset="0"/>
                <a:cs typeface="Simplified Arabic" panose="02020603050405020304" pitchFamily="18" charset="-78"/>
              </a:rPr>
              <a:t>المقدمة</a:t>
            </a:r>
            <a:endParaRPr lang="en-US" sz="2800" b="1" dirty="0">
              <a:solidFill>
                <a:schemeClr val="tx1"/>
              </a:solidFill>
              <a:effectLst>
                <a:outerShdw blurRad="38100" dist="38100" dir="2700000" algn="tl">
                  <a:srgbClr val="000000">
                    <a:alpha val="43137"/>
                  </a:srgbClr>
                </a:outerShdw>
              </a:effectLst>
              <a:latin typeface="Calibri" panose="020F0502020204030204" pitchFamily="34" charset="0"/>
              <a:cs typeface="Simplified Arabic" panose="02020603050405020304" pitchFamily="18" charset="-78"/>
            </a:endParaRPr>
          </a:p>
        </p:txBody>
      </p:sp>
      <p:sp>
        <p:nvSpPr>
          <p:cNvPr id="3" name="Content Placeholder 2">
            <a:extLst>
              <a:ext uri="{FF2B5EF4-FFF2-40B4-BE49-F238E27FC236}">
                <a16:creationId xmlns:a16="http://schemas.microsoft.com/office/drawing/2014/main" id="{02DB1132-1A96-4F3D-ACC7-48C74D1F8690}"/>
              </a:ext>
            </a:extLst>
          </p:cNvPr>
          <p:cNvSpPr>
            <a:spLocks noGrp="1"/>
          </p:cNvSpPr>
          <p:nvPr>
            <p:ph idx="1"/>
          </p:nvPr>
        </p:nvSpPr>
        <p:spPr>
          <a:xfrm>
            <a:off x="1115616" y="688327"/>
            <a:ext cx="7850832" cy="5909025"/>
          </a:xfrm>
        </p:spPr>
        <p:txBody>
          <a:bodyPr>
            <a:normAutofit/>
          </a:bodyPr>
          <a:lstStyle/>
          <a:p>
            <a:pPr algn="r" rtl="1"/>
            <a:r>
              <a:rPr lang="ar-DZ" sz="1800" dirty="0">
                <a:effectLst/>
                <a:ea typeface="Calibri" panose="020F0502020204030204" pitchFamily="34" charset="0"/>
                <a:cs typeface="Simplified Arabic" panose="02020603050405020304" pitchFamily="18" charset="-78"/>
              </a:rPr>
              <a:t> تُعدُّ محاصيل الحبوب الأهمّ زراعياً على مستوى العالم، حيث تُؤمن 70% من غذاء سكان العالم، ويشكَّل محصولا القمح </a:t>
            </a:r>
            <a:r>
              <a:rPr lang="en-US" sz="1800" dirty="0">
                <a:effectLst/>
                <a:latin typeface="Simplified Arabic" panose="02020603050405020304" pitchFamily="18" charset="-78"/>
                <a:ea typeface="Calibri" panose="020F0502020204030204" pitchFamily="34" charset="0"/>
              </a:rPr>
              <a:t>Wheat</a:t>
            </a:r>
            <a:r>
              <a:rPr lang="ar-DZ" sz="1800" dirty="0">
                <a:effectLst/>
                <a:latin typeface="Simplified Arabic" panose="02020603050405020304" pitchFamily="18" charset="-78"/>
                <a:ea typeface="Calibri" panose="020F0502020204030204" pitchFamily="34" charset="0"/>
              </a:rPr>
              <a:t> والأرز </a:t>
            </a:r>
            <a:r>
              <a:rPr lang="en-US" sz="1800" dirty="0">
                <a:effectLst/>
                <a:latin typeface="Simplified Arabic" panose="02020603050405020304" pitchFamily="18" charset="-78"/>
                <a:ea typeface="Calibri" panose="020F0502020204030204" pitchFamily="34" charset="0"/>
              </a:rPr>
              <a:t>Rice</a:t>
            </a:r>
            <a:r>
              <a:rPr lang="ar-DZ" sz="1800" dirty="0">
                <a:effectLst/>
                <a:latin typeface="Simplified Arabic" panose="02020603050405020304" pitchFamily="18" charset="-78"/>
                <a:ea typeface="Calibri" panose="020F0502020204030204" pitchFamily="34" charset="0"/>
              </a:rPr>
              <a:t> ما يعادل 50 % من الإنتاج العالمي</a:t>
            </a:r>
            <a:r>
              <a:rPr lang="ar-SY" dirty="0">
                <a:latin typeface="Simplified Arabic" panose="02020603050405020304" pitchFamily="18" charset="-78"/>
                <a:ea typeface="Calibri" panose="020F0502020204030204" pitchFamily="34" charset="0"/>
              </a:rPr>
              <a:t>.</a:t>
            </a:r>
          </a:p>
          <a:p>
            <a:pPr algn="r" rtl="1"/>
            <a:r>
              <a:rPr lang="ar-DZ" sz="1800" dirty="0">
                <a:effectLst/>
                <a:ea typeface="Calibri" panose="020F0502020204030204" pitchFamily="34" charset="0"/>
                <a:cs typeface="Simplified Arabic" panose="02020603050405020304" pitchFamily="18" charset="-78"/>
              </a:rPr>
              <a:t>يتبع القمح </a:t>
            </a:r>
            <a:r>
              <a:rPr lang="en-US" sz="1800" dirty="0">
                <a:effectLst/>
                <a:latin typeface="Simplified Arabic" panose="02020603050405020304" pitchFamily="18" charset="-78"/>
                <a:ea typeface="Calibri" panose="020F0502020204030204" pitchFamily="34" charset="0"/>
              </a:rPr>
              <a:t>Wheat</a:t>
            </a:r>
            <a:r>
              <a:rPr lang="ar-DZ" sz="1800" dirty="0">
                <a:effectLst/>
                <a:latin typeface="Simplified Arabic" panose="02020603050405020304" pitchFamily="18" charset="-78"/>
                <a:ea typeface="Calibri" panose="020F0502020204030204" pitchFamily="34" charset="0"/>
              </a:rPr>
              <a:t> الجنس </a:t>
            </a:r>
            <a:r>
              <a:rPr lang="en-US" sz="1800" i="1" dirty="0">
                <a:effectLst/>
                <a:latin typeface="Simplified Arabic" panose="02020603050405020304" pitchFamily="18" charset="-78"/>
                <a:ea typeface="Calibri" panose="020F0502020204030204" pitchFamily="34" charset="0"/>
              </a:rPr>
              <a:t>Triticum</a:t>
            </a:r>
            <a:r>
              <a:rPr lang="ar-DZ" sz="1800" dirty="0">
                <a:effectLst/>
                <a:latin typeface="Simplified Arabic" panose="02020603050405020304" pitchFamily="18" charset="-78"/>
                <a:ea typeface="Calibri" panose="020F0502020204030204" pitchFamily="34" charset="0"/>
              </a:rPr>
              <a:t>   من العائلة النجيلية</a:t>
            </a:r>
            <a:r>
              <a:rPr lang="en-US" sz="1800" dirty="0">
                <a:effectLst/>
                <a:latin typeface="Simplified Arabic" panose="02020603050405020304" pitchFamily="18" charset="-78"/>
                <a:ea typeface="Calibri" panose="020F0502020204030204" pitchFamily="34" charset="0"/>
              </a:rPr>
              <a:t> (</a:t>
            </a:r>
            <a:r>
              <a:rPr lang="en-US" sz="1800" i="1" dirty="0" err="1">
                <a:effectLst/>
                <a:latin typeface="Simplified Arabic" panose="02020603050405020304" pitchFamily="18" charset="-78"/>
                <a:ea typeface="Calibri" panose="020F0502020204030204" pitchFamily="34" charset="0"/>
              </a:rPr>
              <a:t>Gramineace</a:t>
            </a:r>
            <a:r>
              <a:rPr lang="en-US" sz="1800" dirty="0">
                <a:effectLst/>
                <a:latin typeface="Simplified Arabic" panose="02020603050405020304" pitchFamily="18" charset="-78"/>
                <a:ea typeface="Calibri" panose="020F0502020204030204" pitchFamily="34" charset="0"/>
              </a:rPr>
              <a:t>)</a:t>
            </a:r>
            <a:r>
              <a:rPr lang="en-US" dirty="0">
                <a:latin typeface="Simplified Arabic" panose="02020603050405020304" pitchFamily="18" charset="-78"/>
                <a:ea typeface="Calibri" panose="020F0502020204030204" pitchFamily="34" charset="0"/>
              </a:rPr>
              <a:t> </a:t>
            </a:r>
            <a:r>
              <a:rPr lang="ar-SY" sz="1800" dirty="0">
                <a:effectLst/>
                <a:ea typeface="Calibri" panose="020F0502020204030204" pitchFamily="34" charset="0"/>
                <a:cs typeface="Simplified Arabic" panose="02020603050405020304" pitchFamily="18" charset="-78"/>
              </a:rPr>
              <a:t>, </a:t>
            </a:r>
            <a:r>
              <a:rPr lang="ar-DZ" sz="1800" dirty="0">
                <a:effectLst/>
                <a:ea typeface="Calibri" panose="020F0502020204030204" pitchFamily="34" charset="0"/>
                <a:cs typeface="Simplified Arabic" panose="02020603050405020304" pitchFamily="18" charset="-78"/>
              </a:rPr>
              <a:t>ويعد من أقدم الأنواع المحصولية التي زرعت منذ ما يزيد عن 8000 سنة</a:t>
            </a:r>
            <a:r>
              <a:rPr lang="ar-SY" sz="1800" dirty="0">
                <a:effectLst/>
                <a:latin typeface="Simplified Arabic" panose="02020603050405020304" pitchFamily="18" charset="-78"/>
                <a:ea typeface="Calibri" panose="020F0502020204030204" pitchFamily="34" charset="0"/>
                <a:cs typeface="Simplified Arabic" panose="02020603050405020304" pitchFamily="18" charset="-78"/>
              </a:rPr>
              <a:t>.</a:t>
            </a:r>
          </a:p>
          <a:p>
            <a:pPr algn="r" rtl="1"/>
            <a:r>
              <a:rPr lang="ar-SA" sz="1800" dirty="0">
                <a:effectLst/>
                <a:ea typeface="Calibri" panose="020F0502020204030204" pitchFamily="34" charset="0"/>
                <a:cs typeface="Simplified Arabic" panose="02020603050405020304" pitchFamily="18" charset="-78"/>
              </a:rPr>
              <a:t>تراجعت إنتاجية محصول القمح من سنة لأخرى بسبب العديد من العوامل, لعل أهم هذه العوامل هو قلة معدلات الهطول المطري السنوية، وعدم انتظام توزع الأمطار خلال موسم النمو</a:t>
            </a:r>
            <a:r>
              <a:rPr lang="ar-SY" dirty="0">
                <a:latin typeface="Simplified Arabic" panose="02020603050405020304" pitchFamily="18" charset="-78"/>
                <a:ea typeface="Calibri" panose="020F0502020204030204" pitchFamily="34" charset="0"/>
                <a:cs typeface="Simplified Arabic" panose="02020603050405020304" pitchFamily="18" charset="-78"/>
              </a:rPr>
              <a:t>.</a:t>
            </a:r>
          </a:p>
          <a:p>
            <a:pPr algn="r" rtl="1"/>
            <a:r>
              <a:rPr lang="ar-SA" sz="1800" dirty="0">
                <a:effectLst/>
                <a:ea typeface="Calibri" panose="020F0502020204030204" pitchFamily="34" charset="0"/>
                <a:cs typeface="Simplified Arabic" panose="02020603050405020304" pitchFamily="18" charset="-78"/>
              </a:rPr>
              <a:t>لذلك كان لابد من العمل على تحسين تحمل هذا المحصول الهام تحت ظروف الإجهاد الجفافي</a:t>
            </a:r>
            <a:r>
              <a:rPr lang="ar-SY" sz="1800" dirty="0">
                <a:effectLst/>
                <a:ea typeface="Calibri" panose="020F0502020204030204" pitchFamily="34" charset="0"/>
                <a:cs typeface="Simplified Arabic" panose="02020603050405020304" pitchFamily="18" charset="-78"/>
              </a:rPr>
              <a:t>.</a:t>
            </a:r>
            <a:endParaRPr lang="ar-SY" dirty="0">
              <a:latin typeface="Simplified Arabic" panose="02020603050405020304" pitchFamily="18" charset="-78"/>
              <a:ea typeface="Calibri" panose="020F0502020204030204" pitchFamily="34" charset="0"/>
              <a:cs typeface="Simplified Arabic" panose="02020603050405020304" pitchFamily="18" charset="-78"/>
            </a:endParaRPr>
          </a:p>
          <a:p>
            <a:pPr algn="r" rtl="1"/>
            <a:r>
              <a:rPr lang="ar-SA" sz="1800" dirty="0">
                <a:effectLst/>
                <a:ea typeface="Calibri" panose="020F0502020204030204" pitchFamily="34" charset="0"/>
                <a:cs typeface="Simplified Arabic" panose="02020603050405020304" pitchFamily="18" charset="-78"/>
              </a:rPr>
              <a:t>ومن هنا تأتي أهمية التربية للحصول على طرز وراثية متحملة للجفاف</a:t>
            </a:r>
            <a:r>
              <a:rPr lang="ar-SY" b="1" dirty="0">
                <a:ea typeface="Calibri" panose="020F0502020204030204" pitchFamily="34" charset="0"/>
                <a:cs typeface="Simplified Arabic" panose="02020603050405020304" pitchFamily="18" charset="-78"/>
              </a:rPr>
              <a:t>.</a:t>
            </a:r>
          </a:p>
          <a:p>
            <a:pPr algn="r" rtl="1"/>
            <a:r>
              <a:rPr lang="ar-SY" sz="1800" dirty="0">
                <a:effectLst/>
                <a:ea typeface="Calibri" panose="020F0502020204030204" pitchFamily="34" charset="0"/>
                <a:cs typeface="Simplified Arabic" panose="02020603050405020304" pitchFamily="18" charset="-78"/>
              </a:rPr>
              <a:t>فضلاً عن أهمية الاستثمار الأفضل للتنوع الوراثي المتوافر من أجل تحمل الجفاف, وإلى ضرورة فهم أعمق وأوسع للآلية الفيزيولوجية التي تستخدمها النباتات لتحمل الجفاف, وهما أمران ضروريان لضمان الحصول على غلة جيدة عند التعرض للإجهاد الجفافي</a:t>
            </a:r>
          </a:p>
        </p:txBody>
      </p:sp>
    </p:spTree>
    <p:extLst>
      <p:ext uri="{BB962C8B-B14F-4D97-AF65-F5344CB8AC3E}">
        <p14:creationId xmlns:p14="http://schemas.microsoft.com/office/powerpoint/2010/main" val="39428051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مجموعة 27"/>
          <p:cNvGrpSpPr/>
          <p:nvPr/>
        </p:nvGrpSpPr>
        <p:grpSpPr>
          <a:xfrm>
            <a:off x="5429256" y="1235019"/>
            <a:ext cx="2643672" cy="3434672"/>
            <a:chOff x="5429256" y="1235019"/>
            <a:chExt cx="2643672" cy="3434672"/>
          </a:xfrm>
        </p:grpSpPr>
        <p:pic>
          <p:nvPicPr>
            <p:cNvPr id="15387" name="Picture 6" descr="bottle of isopropanol"/>
            <p:cNvPicPr>
              <a:picLocks noChangeAspect="1" noChangeArrowheads="1"/>
            </p:cNvPicPr>
            <p:nvPr/>
          </p:nvPicPr>
          <p:blipFill>
            <a:blip r:embed="rId3" cstate="print"/>
            <a:srcRect/>
            <a:stretch>
              <a:fillRect/>
            </a:stretch>
          </p:blipFill>
          <p:spPr bwMode="auto">
            <a:xfrm>
              <a:off x="6429388" y="1235019"/>
              <a:ext cx="647777" cy="13682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388" name="Picture 15" descr="17_spooling_DNA_P1082643"/>
            <p:cNvPicPr>
              <a:picLocks noChangeAspect="1" noChangeArrowheads="1"/>
            </p:cNvPicPr>
            <p:nvPr/>
          </p:nvPicPr>
          <p:blipFill>
            <a:blip r:embed="rId4" cstate="print"/>
            <a:srcRect/>
            <a:stretch>
              <a:fillRect/>
            </a:stretch>
          </p:blipFill>
          <p:spPr bwMode="auto">
            <a:xfrm>
              <a:off x="6000760" y="2520903"/>
              <a:ext cx="1476551" cy="995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8636" name="Rectangle 17"/>
            <p:cNvSpPr>
              <a:spLocks noChangeArrowheads="1"/>
            </p:cNvSpPr>
            <p:nvPr/>
          </p:nvSpPr>
          <p:spPr bwMode="auto">
            <a:xfrm>
              <a:off x="5429256" y="3592473"/>
              <a:ext cx="2643672" cy="1077218"/>
            </a:xfrm>
            <a:prstGeom prst="rect">
              <a:avLst/>
            </a:prstGeom>
            <a:noFill/>
            <a:ln w="9525">
              <a:noFill/>
              <a:miter lim="800000"/>
              <a:headEnd/>
              <a:tailEnd/>
            </a:ln>
          </p:spPr>
          <p:txBody>
            <a:bodyPr wrap="none">
              <a:spAutoFit/>
            </a:bodyPr>
            <a:lstStyle/>
            <a:p>
              <a:pPr algn="ctr" rtl="1"/>
              <a:r>
                <a:rPr lang="ar-SY" sz="1600" b="1" dirty="0">
                  <a:latin typeface="Arial" pitchFamily="34" charset="0"/>
                  <a:cs typeface="+mn-cs"/>
                </a:rPr>
                <a:t>ترسيب الأحماض النووية </a:t>
              </a:r>
            </a:p>
            <a:p>
              <a:pPr algn="ctr" rtl="1"/>
              <a:r>
                <a:rPr lang="ar-SY" sz="1600" b="1" dirty="0">
                  <a:latin typeface="Arial" pitchFamily="34" charset="0"/>
                  <a:cs typeface="+mn-cs"/>
                </a:rPr>
                <a:t>باستخدام المحلات </a:t>
              </a:r>
              <a:r>
                <a:rPr lang="ar-SY" sz="1600" b="1" dirty="0">
                  <a:cs typeface="+mn-cs"/>
                </a:rPr>
                <a:t>العضوية </a:t>
              </a:r>
            </a:p>
            <a:p>
              <a:pPr algn="ctr" rtl="1"/>
              <a:r>
                <a:rPr lang="ar-SY" sz="1600" b="1" dirty="0">
                  <a:cs typeface="+mn-cs"/>
                </a:rPr>
                <a:t>(ايزوبروبانول مع اسيتات الصوديوم)</a:t>
              </a:r>
            </a:p>
            <a:p>
              <a:pPr algn="ctr" rtl="1"/>
              <a:endParaRPr lang="en-GB" sz="1600" b="1" dirty="0">
                <a:latin typeface="Arial" pitchFamily="34" charset="0"/>
                <a:cs typeface="+mn-cs"/>
              </a:endParaRPr>
            </a:p>
          </p:txBody>
        </p:sp>
      </p:grpSp>
      <p:grpSp>
        <p:nvGrpSpPr>
          <p:cNvPr id="3" name="مجموعة 37"/>
          <p:cNvGrpSpPr/>
          <p:nvPr/>
        </p:nvGrpSpPr>
        <p:grpSpPr>
          <a:xfrm>
            <a:off x="4357688" y="4572008"/>
            <a:ext cx="2514600" cy="2268845"/>
            <a:chOff x="4357688" y="4143381"/>
            <a:chExt cx="2514600" cy="2268845"/>
          </a:xfrm>
        </p:grpSpPr>
        <p:pic>
          <p:nvPicPr>
            <p:cNvPr id="19472" name="Picture 16"/>
            <p:cNvPicPr>
              <a:picLocks noChangeAspect="1" noChangeArrowheads="1"/>
            </p:cNvPicPr>
            <p:nvPr/>
          </p:nvPicPr>
          <p:blipFill>
            <a:blip r:embed="rId5" cstate="print"/>
            <a:srcRect/>
            <a:stretch>
              <a:fillRect/>
            </a:stretch>
          </p:blipFill>
          <p:spPr bwMode="auto">
            <a:xfrm>
              <a:off x="4572002" y="4143381"/>
              <a:ext cx="1928826" cy="169104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8633" name="Rectangle 19"/>
            <p:cNvSpPr>
              <a:spLocks noChangeArrowheads="1"/>
            </p:cNvSpPr>
            <p:nvPr/>
          </p:nvSpPr>
          <p:spPr bwMode="auto">
            <a:xfrm>
              <a:off x="4357688" y="5827451"/>
              <a:ext cx="2514600" cy="584775"/>
            </a:xfrm>
            <a:prstGeom prst="rect">
              <a:avLst/>
            </a:prstGeom>
            <a:noFill/>
            <a:ln w="9525">
              <a:noFill/>
              <a:miter lim="800000"/>
              <a:headEnd/>
              <a:tailEnd/>
            </a:ln>
          </p:spPr>
          <p:txBody>
            <a:bodyPr wrap="square">
              <a:spAutoFit/>
            </a:bodyPr>
            <a:lstStyle/>
            <a:p>
              <a:pPr algn="ctr" rtl="1"/>
              <a:r>
                <a:rPr lang="ar-SY" sz="1600" b="1" dirty="0">
                  <a:latin typeface="Arial" pitchFamily="34" charset="0"/>
                  <a:cs typeface="+mn-cs"/>
                </a:rPr>
                <a:t>يحل  الـ </a:t>
              </a:r>
              <a:r>
                <a:rPr lang="en-US" sz="1600" b="1" dirty="0">
                  <a:latin typeface="Arial" pitchFamily="34" charset="0"/>
                  <a:cs typeface="+mn-cs"/>
                </a:rPr>
                <a:t>DNA </a:t>
              </a:r>
              <a:r>
                <a:rPr lang="ar-SY" sz="1600" b="1" dirty="0">
                  <a:latin typeface="Arial" pitchFamily="34" charset="0"/>
                  <a:cs typeface="+mn-cs"/>
                </a:rPr>
                <a:t> في</a:t>
              </a:r>
            </a:p>
            <a:p>
              <a:pPr algn="ctr" rtl="1"/>
              <a:r>
                <a:rPr lang="ar-SY" sz="1600" b="1" dirty="0">
                  <a:latin typeface="Arial" pitchFamily="34" charset="0"/>
                  <a:cs typeface="+mn-cs"/>
                </a:rPr>
                <a:t> محلول الـ </a:t>
              </a:r>
              <a:r>
                <a:rPr lang="en-US" sz="1600" b="1" dirty="0">
                  <a:latin typeface="Arial" pitchFamily="34" charset="0"/>
                  <a:cs typeface="+mn-cs"/>
                </a:rPr>
                <a:t>TE</a:t>
              </a:r>
              <a:r>
                <a:rPr lang="ar-SY" sz="1600" b="1" dirty="0">
                  <a:latin typeface="Arial" pitchFamily="34" charset="0"/>
                  <a:cs typeface="+mn-cs"/>
                </a:rPr>
                <a:t> </a:t>
              </a:r>
              <a:r>
                <a:rPr lang="sv-SE" sz="1600" b="1" dirty="0">
                  <a:latin typeface="Arial" pitchFamily="34" charset="0"/>
                  <a:cs typeface="+mn-cs"/>
                </a:rPr>
                <a:t>pH= 8,</a:t>
              </a:r>
              <a:endParaRPr lang="en-US" sz="1600" b="1" dirty="0">
                <a:latin typeface="Arial" pitchFamily="34" charset="0"/>
                <a:cs typeface="+mn-cs"/>
              </a:endParaRPr>
            </a:p>
          </p:txBody>
        </p:sp>
      </p:grpSp>
      <p:grpSp>
        <p:nvGrpSpPr>
          <p:cNvPr id="4" name="مجموعة 34"/>
          <p:cNvGrpSpPr/>
          <p:nvPr/>
        </p:nvGrpSpPr>
        <p:grpSpPr>
          <a:xfrm>
            <a:off x="6858016" y="3614102"/>
            <a:ext cx="2133600" cy="2583177"/>
            <a:chOff x="6902451" y="3191297"/>
            <a:chExt cx="2133600" cy="2583177"/>
          </a:xfrm>
        </p:grpSpPr>
        <p:pic>
          <p:nvPicPr>
            <p:cNvPr id="15378" name="Picture 8" descr="bottle of ethanol"/>
            <p:cNvPicPr>
              <a:picLocks noChangeAspect="1" noChangeArrowheads="1"/>
            </p:cNvPicPr>
            <p:nvPr/>
          </p:nvPicPr>
          <p:blipFill>
            <a:blip r:embed="rId6" cstate="print"/>
            <a:srcRect/>
            <a:stretch>
              <a:fillRect/>
            </a:stretch>
          </p:blipFill>
          <p:spPr bwMode="auto">
            <a:xfrm>
              <a:off x="8121651" y="3191297"/>
              <a:ext cx="808067" cy="148436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68627" name="Rectangle 22"/>
            <p:cNvSpPr>
              <a:spLocks noChangeArrowheads="1"/>
            </p:cNvSpPr>
            <p:nvPr/>
          </p:nvSpPr>
          <p:spPr bwMode="auto">
            <a:xfrm>
              <a:off x="6902451" y="4943477"/>
              <a:ext cx="2133600" cy="830997"/>
            </a:xfrm>
            <a:prstGeom prst="rect">
              <a:avLst/>
            </a:prstGeom>
            <a:noFill/>
            <a:ln w="9525">
              <a:noFill/>
              <a:miter lim="800000"/>
              <a:headEnd/>
              <a:tailEnd/>
            </a:ln>
          </p:spPr>
          <p:txBody>
            <a:bodyPr>
              <a:spAutoFit/>
            </a:bodyPr>
            <a:lstStyle/>
            <a:p>
              <a:pPr algn="r" rtl="1"/>
              <a:r>
                <a:rPr lang="ar-SY" sz="1600" b="1" dirty="0">
                  <a:latin typeface="+mj-lt"/>
                  <a:cs typeface="+mn-cs"/>
                </a:rPr>
                <a:t>غسل الراسب بالكحول</a:t>
              </a:r>
            </a:p>
            <a:p>
              <a:pPr algn="r" rtl="1"/>
              <a:r>
                <a:rPr lang="ar-SY" sz="1600" b="1" dirty="0">
                  <a:latin typeface="+mj-lt"/>
                  <a:cs typeface="+mn-cs"/>
                </a:rPr>
                <a:t>   (</a:t>
              </a:r>
              <a:r>
                <a:rPr lang="en-US" sz="1600" b="1" dirty="0">
                  <a:latin typeface="+mj-lt"/>
                  <a:cs typeface="+mn-cs"/>
                </a:rPr>
                <a:t>(70%</a:t>
              </a:r>
              <a:r>
                <a:rPr lang="ar-SY" sz="1600" b="1" dirty="0">
                  <a:latin typeface="+mj-lt"/>
                  <a:cs typeface="+mn-cs"/>
                </a:rPr>
                <a:t> والتثفيل</a:t>
              </a:r>
            </a:p>
            <a:p>
              <a:pPr algn="r" rtl="1"/>
              <a:r>
                <a:rPr lang="ar-SY" sz="1600" b="1" dirty="0">
                  <a:latin typeface="+mj-lt"/>
                  <a:cs typeface="+mn-cs"/>
                </a:rPr>
                <a:t>للتخلص من المذيبات</a:t>
              </a:r>
              <a:endParaRPr lang="en-GB" sz="1600" b="1" dirty="0">
                <a:latin typeface="+mj-lt"/>
                <a:cs typeface="+mn-cs"/>
              </a:endParaRPr>
            </a:p>
          </p:txBody>
        </p:sp>
      </p:grpSp>
      <p:sp>
        <p:nvSpPr>
          <p:cNvPr id="24587" name="Right Arrow 29"/>
          <p:cNvSpPr>
            <a:spLocks noChangeArrowheads="1"/>
          </p:cNvSpPr>
          <p:nvPr/>
        </p:nvSpPr>
        <p:spPr bwMode="auto">
          <a:xfrm rot="19897900">
            <a:off x="1756332" y="1982357"/>
            <a:ext cx="1224000" cy="393678"/>
          </a:xfrm>
          <a:prstGeom prst="rightArrow">
            <a:avLst>
              <a:gd name="adj1" fmla="val 50000"/>
              <a:gd name="adj2" fmla="val 40176"/>
            </a:avLst>
          </a:prstGeom>
          <a:gradFill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1"/>
          </a:gradFill>
          <a:ln w="9525" algn="ctr">
            <a:solidFill>
              <a:srgbClr val="FFFFFF"/>
            </a:solidFill>
            <a:round/>
            <a:headEnd/>
            <a:tailEnd/>
          </a:ln>
        </p:spPr>
        <p:txBody>
          <a:bodyPr/>
          <a:lstStyle/>
          <a:p>
            <a:pPr algn="r" rtl="1"/>
            <a:endParaRPr lang="en-US" sz="1600" b="1" dirty="0">
              <a:latin typeface="Arial" pitchFamily="34" charset="0"/>
              <a:cs typeface="+mn-cs"/>
            </a:endParaRPr>
          </a:p>
        </p:txBody>
      </p:sp>
      <p:sp>
        <p:nvSpPr>
          <p:cNvPr id="24588" name="Right Arrow 30"/>
          <p:cNvSpPr>
            <a:spLocks noChangeArrowheads="1"/>
          </p:cNvSpPr>
          <p:nvPr/>
        </p:nvSpPr>
        <p:spPr bwMode="auto">
          <a:xfrm>
            <a:off x="4681527" y="1523984"/>
            <a:ext cx="1643073" cy="431800"/>
          </a:xfrm>
          <a:prstGeom prst="rightArrow">
            <a:avLst>
              <a:gd name="adj1" fmla="val 50000"/>
              <a:gd name="adj2" fmla="val 26472"/>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a:gradFill>
          <a:ln w="9525" algn="ctr">
            <a:solidFill>
              <a:srgbClr val="FFFFFF"/>
            </a:solidFill>
            <a:round/>
            <a:headEnd/>
            <a:tailEnd/>
          </a:ln>
        </p:spPr>
        <p:txBody>
          <a:bodyPr/>
          <a:lstStyle/>
          <a:p>
            <a:pPr algn="r" rtl="1"/>
            <a:endParaRPr lang="en-US" sz="1600" b="1" dirty="0">
              <a:latin typeface="Arial" pitchFamily="34" charset="0"/>
              <a:cs typeface="+mn-cs"/>
            </a:endParaRPr>
          </a:p>
        </p:txBody>
      </p:sp>
      <p:sp>
        <p:nvSpPr>
          <p:cNvPr id="32" name="Bent Arrow 31"/>
          <p:cNvSpPr>
            <a:spLocks noChangeArrowheads="1"/>
          </p:cNvSpPr>
          <p:nvPr/>
        </p:nvSpPr>
        <p:spPr bwMode="auto">
          <a:xfrm rot="5400000">
            <a:off x="7383504" y="2046259"/>
            <a:ext cx="1663669" cy="857256"/>
          </a:xfrm>
          <a:custGeom>
            <a:avLst/>
            <a:gdLst>
              <a:gd name="T0" fmla="*/ 1910837 w 1933575"/>
              <a:gd name="T1" fmla="*/ 0 h 534988"/>
              <a:gd name="T2" fmla="*/ 1910837 w 1933575"/>
              <a:gd name="T3" fmla="*/ 356413 h 534988"/>
              <a:gd name="T4" fmla="*/ 70998 w 1933575"/>
              <a:gd name="T5" fmla="*/ 712826 h 534988"/>
              <a:gd name="T6" fmla="*/ 2052833 w 1933575"/>
              <a:gd name="T7" fmla="*/ 178207 h 534988"/>
              <a:gd name="T8" fmla="*/ 17694720 60000 65536"/>
              <a:gd name="T9" fmla="*/ 5898240 60000 65536"/>
              <a:gd name="T10" fmla="*/ 5898240 60000 65536"/>
              <a:gd name="T11" fmla="*/ 0 60000 65536"/>
              <a:gd name="T12" fmla="*/ 0 w 1933575"/>
              <a:gd name="T13" fmla="*/ 0 h 534988"/>
              <a:gd name="T14" fmla="*/ 1933575 w 1933575"/>
              <a:gd name="T15" fmla="*/ 534988 h 534988"/>
            </a:gdLst>
            <a:ahLst/>
            <a:cxnLst>
              <a:cxn ang="T8">
                <a:pos x="T0" y="T1"/>
              </a:cxn>
              <a:cxn ang="T9">
                <a:pos x="T2" y="T3"/>
              </a:cxn>
              <a:cxn ang="T10">
                <a:pos x="T4" y="T5"/>
              </a:cxn>
              <a:cxn ang="T11">
                <a:pos x="T6" y="T7"/>
              </a:cxn>
            </a:cxnLst>
            <a:rect l="T12" t="T13" r="T14" b="T15"/>
            <a:pathLst>
              <a:path w="1933575" h="534988">
                <a:moveTo>
                  <a:pt x="0" y="534988"/>
                </a:moveTo>
                <a:lnTo>
                  <a:pt x="0" y="300931"/>
                </a:lnTo>
                <a:cubicBezTo>
                  <a:pt x="0" y="171664"/>
                  <a:pt x="104790" y="66874"/>
                  <a:pt x="234056" y="66874"/>
                </a:cubicBezTo>
                <a:lnTo>
                  <a:pt x="1799828" y="66874"/>
                </a:lnTo>
                <a:lnTo>
                  <a:pt x="1799828" y="0"/>
                </a:lnTo>
                <a:lnTo>
                  <a:pt x="1933575" y="133747"/>
                </a:lnTo>
                <a:lnTo>
                  <a:pt x="1799828" y="267494"/>
                </a:lnTo>
                <a:lnTo>
                  <a:pt x="1799828" y="200621"/>
                </a:lnTo>
                <a:lnTo>
                  <a:pt x="234057" y="200621"/>
                </a:lnTo>
                <a:lnTo>
                  <a:pt x="234056" y="200621"/>
                </a:lnTo>
                <a:cubicBezTo>
                  <a:pt x="178657" y="200621"/>
                  <a:pt x="133747" y="245531"/>
                  <a:pt x="133747" y="300930"/>
                </a:cubicBezTo>
                <a:lnTo>
                  <a:pt x="133747" y="534988"/>
                </a:lnTo>
                <a:close/>
              </a:path>
            </a:pathLst>
          </a:custGeom>
          <a:gradFill rotWithShape="0">
            <a:gsLst>
              <a:gs pos="0">
                <a:srgbClr val="FF3399"/>
              </a:gs>
              <a:gs pos="25000">
                <a:srgbClr val="FF6633"/>
              </a:gs>
              <a:gs pos="50000">
                <a:srgbClr val="FFFF00"/>
              </a:gs>
              <a:gs pos="75000">
                <a:srgbClr val="01A78F"/>
              </a:gs>
              <a:gs pos="100000">
                <a:srgbClr val="3366FF"/>
              </a:gs>
            </a:gsLst>
            <a:lin ang="5400000"/>
          </a:gradFill>
          <a:ln w="9525" algn="ctr">
            <a:solidFill>
              <a:srgbClr val="FFFFFF"/>
            </a:solidFill>
            <a:round/>
            <a:headEnd/>
            <a:tailEnd/>
          </a:ln>
        </p:spPr>
        <p:txBody>
          <a:bodyPr rot="10800000" vert="eaVert"/>
          <a:lstStyle/>
          <a:p>
            <a:pPr algn="r" rtl="1"/>
            <a:endParaRPr lang="en-US" sz="1600" b="1" dirty="0">
              <a:latin typeface="Arial" pitchFamily="34" charset="0"/>
              <a:cs typeface="+mn-cs"/>
            </a:endParaRPr>
          </a:p>
        </p:txBody>
      </p:sp>
      <p:sp>
        <p:nvSpPr>
          <p:cNvPr id="24590" name="Left Arrow 34"/>
          <p:cNvSpPr>
            <a:spLocks noChangeArrowheads="1"/>
          </p:cNvSpPr>
          <p:nvPr/>
        </p:nvSpPr>
        <p:spPr bwMode="auto">
          <a:xfrm rot="-1365940">
            <a:off x="6372226" y="5000082"/>
            <a:ext cx="1714500" cy="473075"/>
          </a:xfrm>
          <a:prstGeom prst="leftArrow">
            <a:avLst>
              <a:gd name="adj1" fmla="val 50000"/>
              <a:gd name="adj2" fmla="val 37752"/>
            </a:avLst>
          </a:prstGeom>
          <a:gradFill rotWithShape="1">
            <a:gsLst>
              <a:gs pos="0">
                <a:srgbClr val="FF3399"/>
              </a:gs>
              <a:gs pos="25000">
                <a:srgbClr val="FF6633"/>
              </a:gs>
              <a:gs pos="50000">
                <a:srgbClr val="FFFF00"/>
              </a:gs>
              <a:gs pos="75000">
                <a:srgbClr val="01A78F"/>
              </a:gs>
              <a:gs pos="100000">
                <a:srgbClr val="3366FF"/>
              </a:gs>
            </a:gsLst>
            <a:lin ang="18900000" scaled="1"/>
          </a:gradFill>
          <a:ln w="9525" algn="ctr">
            <a:solidFill>
              <a:srgbClr val="FFFFFF"/>
            </a:solidFill>
            <a:round/>
            <a:headEnd/>
            <a:tailEnd/>
          </a:ln>
        </p:spPr>
        <p:txBody>
          <a:bodyPr/>
          <a:lstStyle/>
          <a:p>
            <a:pPr algn="r" rtl="1"/>
            <a:endParaRPr lang="en-US" sz="1600" b="1" dirty="0">
              <a:latin typeface="Arial" pitchFamily="34" charset="0"/>
              <a:cs typeface="+mn-cs"/>
            </a:endParaRPr>
          </a:p>
        </p:txBody>
      </p:sp>
      <p:sp>
        <p:nvSpPr>
          <p:cNvPr id="24591" name="Left Arrow 35"/>
          <p:cNvSpPr>
            <a:spLocks noChangeArrowheads="1"/>
          </p:cNvSpPr>
          <p:nvPr/>
        </p:nvSpPr>
        <p:spPr bwMode="auto">
          <a:xfrm>
            <a:off x="2285984" y="5500702"/>
            <a:ext cx="2071703" cy="431800"/>
          </a:xfrm>
          <a:prstGeom prst="leftArrow">
            <a:avLst>
              <a:gd name="adj1" fmla="val 50000"/>
              <a:gd name="adj2" fmla="val 33093"/>
            </a:avLst>
          </a:prstGeom>
          <a:gradFill rotWithShape="1">
            <a:gsLst>
              <a:gs pos="0">
                <a:srgbClr val="FF3399"/>
              </a:gs>
              <a:gs pos="25000">
                <a:srgbClr val="FF6633"/>
              </a:gs>
              <a:gs pos="50000">
                <a:srgbClr val="FFFF00"/>
              </a:gs>
              <a:gs pos="75000">
                <a:srgbClr val="01A78F"/>
              </a:gs>
              <a:gs pos="100000">
                <a:srgbClr val="3366FF"/>
              </a:gs>
            </a:gsLst>
            <a:lin ang="18900000" scaled="1"/>
          </a:gradFill>
          <a:ln w="9525" algn="ctr">
            <a:solidFill>
              <a:srgbClr val="FFFFFF"/>
            </a:solidFill>
            <a:round/>
            <a:headEnd/>
            <a:tailEnd/>
          </a:ln>
        </p:spPr>
        <p:txBody>
          <a:bodyPr/>
          <a:lstStyle/>
          <a:p>
            <a:pPr algn="r" rtl="1"/>
            <a:endParaRPr lang="en-US" sz="1600" b="1" dirty="0">
              <a:latin typeface="Arial" pitchFamily="34" charset="0"/>
              <a:cs typeface="+mn-cs"/>
            </a:endParaRPr>
          </a:p>
        </p:txBody>
      </p:sp>
      <p:grpSp>
        <p:nvGrpSpPr>
          <p:cNvPr id="37" name="مجموعة 36"/>
          <p:cNvGrpSpPr/>
          <p:nvPr/>
        </p:nvGrpSpPr>
        <p:grpSpPr>
          <a:xfrm>
            <a:off x="-32" y="2133584"/>
            <a:ext cx="2196000" cy="2581300"/>
            <a:chOff x="-32" y="2133584"/>
            <a:chExt cx="2196000" cy="2581300"/>
          </a:xfrm>
        </p:grpSpPr>
        <p:sp>
          <p:nvSpPr>
            <p:cNvPr id="29" name="مربع نص 28"/>
            <p:cNvSpPr txBox="1"/>
            <p:nvPr/>
          </p:nvSpPr>
          <p:spPr>
            <a:xfrm>
              <a:off x="-32" y="3883887"/>
              <a:ext cx="2196000" cy="830997"/>
            </a:xfrm>
            <a:prstGeom prst="rect">
              <a:avLst/>
            </a:prstGeom>
            <a:noFill/>
          </p:spPr>
          <p:txBody>
            <a:bodyPr wrap="square" rtlCol="1">
              <a:spAutoFit/>
            </a:bodyPr>
            <a:lstStyle/>
            <a:p>
              <a:pPr algn="ctr" rtl="1"/>
              <a:r>
                <a:rPr lang="ar-SY" sz="1600" b="1" dirty="0">
                  <a:latin typeface="+mj-lt"/>
                  <a:cs typeface="+mn-cs"/>
                </a:rPr>
                <a:t>تحطيم الجدر والأغشية الخلوية </a:t>
              </a:r>
            </a:p>
            <a:p>
              <a:pPr algn="ctr" rtl="1"/>
              <a:r>
                <a:rPr lang="ar-SY" sz="1600" b="1" dirty="0">
                  <a:latin typeface="+mj-lt"/>
                  <a:cs typeface="+mn-cs"/>
                </a:rPr>
                <a:t>باستخدام محلول الاستخلاص </a:t>
              </a:r>
              <a:endParaRPr lang="en-US" sz="1600" b="1" dirty="0">
                <a:latin typeface="+mj-lt"/>
                <a:cs typeface="+mn-cs"/>
              </a:endParaRPr>
            </a:p>
            <a:p>
              <a:pPr lvl="0" algn="ctr" rtl="1"/>
              <a:r>
                <a:rPr lang="en-US" sz="1600" b="1" dirty="0">
                  <a:latin typeface="+mj-lt"/>
                  <a:cs typeface="+mn-cs"/>
                </a:rPr>
                <a:t>SDS (Sodium Di Sulfate)</a:t>
              </a:r>
              <a:endParaRPr lang="ar-SY" sz="1600" b="1" dirty="0">
                <a:latin typeface="+mj-lt"/>
                <a:cs typeface="+mn-cs"/>
              </a:endParaRPr>
            </a:p>
          </p:txBody>
        </p:sp>
        <p:pic>
          <p:nvPicPr>
            <p:cNvPr id="30" name="Picture 4" descr="mortor and pestil"/>
            <p:cNvPicPr>
              <a:picLocks noChangeAspect="1" noChangeArrowheads="1"/>
            </p:cNvPicPr>
            <p:nvPr/>
          </p:nvPicPr>
          <p:blipFill>
            <a:blip r:embed="rId7" cstate="print"/>
            <a:srcRect r="5311"/>
            <a:stretch>
              <a:fillRect/>
            </a:stretch>
          </p:blipFill>
          <p:spPr bwMode="auto">
            <a:xfrm>
              <a:off x="142876" y="2133584"/>
              <a:ext cx="1776395" cy="162241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pSp>
      <p:grpSp>
        <p:nvGrpSpPr>
          <p:cNvPr id="6" name="مجموعة 26"/>
          <p:cNvGrpSpPr/>
          <p:nvPr/>
        </p:nvGrpSpPr>
        <p:grpSpPr>
          <a:xfrm>
            <a:off x="2235189" y="1142984"/>
            <a:ext cx="2917785" cy="2108148"/>
            <a:chOff x="2119343" y="1033464"/>
            <a:chExt cx="2917785" cy="2108148"/>
          </a:xfrm>
        </p:grpSpPr>
        <p:pic>
          <p:nvPicPr>
            <p:cNvPr id="68628" name="Picture 5" descr="Picture 032"/>
            <p:cNvPicPr>
              <a:picLocks noChangeAspect="1" noChangeArrowheads="1"/>
            </p:cNvPicPr>
            <p:nvPr/>
          </p:nvPicPr>
          <p:blipFill>
            <a:blip r:embed="rId8" cstate="print"/>
            <a:srcRect/>
            <a:stretch>
              <a:fillRect/>
            </a:stretch>
          </p:blipFill>
          <p:spPr bwMode="auto">
            <a:xfrm>
              <a:off x="2824180" y="1033464"/>
              <a:ext cx="1582811" cy="1187348"/>
            </a:xfrm>
            <a:prstGeom prst="rect">
              <a:avLst/>
            </a:prstGeom>
            <a:noFill/>
            <a:ln w="9525">
              <a:noFill/>
              <a:miter lim="800000"/>
              <a:headEnd/>
              <a:tailEnd/>
            </a:ln>
          </p:spPr>
        </p:pic>
        <p:sp>
          <p:nvSpPr>
            <p:cNvPr id="31" name="Rectangle 21"/>
            <p:cNvSpPr>
              <a:spLocks noChangeArrowheads="1"/>
            </p:cNvSpPr>
            <p:nvPr/>
          </p:nvSpPr>
          <p:spPr bwMode="auto">
            <a:xfrm>
              <a:off x="2119343" y="2285993"/>
              <a:ext cx="2917785" cy="855619"/>
            </a:xfrm>
            <a:prstGeom prst="rect">
              <a:avLst/>
            </a:prstGeom>
            <a:noFill/>
            <a:ln w="9525">
              <a:noFill/>
              <a:miter lim="800000"/>
              <a:headEnd/>
              <a:tailEnd/>
            </a:ln>
          </p:spPr>
          <p:txBody>
            <a:bodyPr wrap="none">
              <a:spAutoFit/>
            </a:bodyPr>
            <a:lstStyle/>
            <a:p>
              <a:pPr algn="ctr" rtl="1">
                <a:lnSpc>
                  <a:spcPct val="90000"/>
                </a:lnSpc>
                <a:spcBef>
                  <a:spcPct val="20000"/>
                </a:spcBef>
                <a:buClr>
                  <a:schemeClr val="hlink"/>
                </a:buClr>
                <a:buSzPct val="80000"/>
                <a:buFont typeface="Wingdings" pitchFamily="2" charset="2"/>
                <a:buNone/>
              </a:pPr>
              <a:r>
                <a:rPr lang="ar-SY" sz="1600" b="1" dirty="0">
                  <a:latin typeface="Arial" pitchFamily="34" charset="0"/>
                  <a:cs typeface="+mn-cs"/>
                </a:rPr>
                <a:t>التثفيل لفصل الأحماض النووية </a:t>
              </a:r>
            </a:p>
            <a:p>
              <a:pPr algn="ctr" rtl="1">
                <a:lnSpc>
                  <a:spcPct val="90000"/>
                </a:lnSpc>
                <a:spcBef>
                  <a:spcPct val="20000"/>
                </a:spcBef>
                <a:buClr>
                  <a:schemeClr val="hlink"/>
                </a:buClr>
                <a:buSzPct val="80000"/>
                <a:buFont typeface="Wingdings" pitchFamily="2" charset="2"/>
                <a:buNone/>
              </a:pPr>
              <a:r>
                <a:rPr lang="ar-SY" sz="1600" b="1" dirty="0">
                  <a:latin typeface="Arial" pitchFamily="34" charset="0"/>
                  <a:cs typeface="+mn-cs"/>
                </a:rPr>
                <a:t>عن راسب البقايا النباتية بإضافة </a:t>
              </a:r>
            </a:p>
            <a:p>
              <a:pPr algn="ctr" rtl="1">
                <a:lnSpc>
                  <a:spcPct val="90000"/>
                </a:lnSpc>
                <a:spcBef>
                  <a:spcPct val="20000"/>
                </a:spcBef>
                <a:buClr>
                  <a:schemeClr val="hlink"/>
                </a:buClr>
                <a:buSzPct val="80000"/>
                <a:buFont typeface="Wingdings" pitchFamily="2" charset="2"/>
                <a:buNone/>
              </a:pPr>
              <a:r>
                <a:rPr lang="ar-SY" sz="1600" b="1" dirty="0">
                  <a:latin typeface="Arial" pitchFamily="34" charset="0"/>
                  <a:cs typeface="+mn-cs"/>
                </a:rPr>
                <a:t>(كلوروفورم : أيزوميل الكحول )</a:t>
              </a:r>
              <a:r>
                <a:rPr lang="en-US" sz="1600" b="1" dirty="0">
                  <a:latin typeface="Arial" pitchFamily="34" charset="0"/>
                  <a:cs typeface="+mn-cs"/>
                </a:rPr>
                <a:t>(24:1) </a:t>
              </a:r>
            </a:p>
          </p:txBody>
        </p:sp>
      </p:grpSp>
      <p:grpSp>
        <p:nvGrpSpPr>
          <p:cNvPr id="35" name="مجموعة 34"/>
          <p:cNvGrpSpPr/>
          <p:nvPr/>
        </p:nvGrpSpPr>
        <p:grpSpPr>
          <a:xfrm>
            <a:off x="610891" y="4888362"/>
            <a:ext cx="1589902" cy="1571730"/>
            <a:chOff x="523108" y="5000636"/>
            <a:chExt cx="1697059" cy="1799222"/>
          </a:xfrm>
        </p:grpSpPr>
        <p:pic>
          <p:nvPicPr>
            <p:cNvPr id="33" name="Picture 9" descr="Disolved DNA"/>
            <p:cNvPicPr>
              <a:picLocks noChangeAspect="1" noChangeArrowheads="1"/>
            </p:cNvPicPr>
            <p:nvPr/>
          </p:nvPicPr>
          <p:blipFill>
            <a:blip r:embed="rId9" cstate="print"/>
            <a:srcRect/>
            <a:stretch>
              <a:fillRect/>
            </a:stretch>
          </p:blipFill>
          <p:spPr bwMode="auto">
            <a:xfrm>
              <a:off x="539723" y="5000636"/>
              <a:ext cx="1680444" cy="113520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4" name="مربع نص 33"/>
            <p:cNvSpPr txBox="1"/>
            <p:nvPr/>
          </p:nvSpPr>
          <p:spPr>
            <a:xfrm>
              <a:off x="523108" y="6215083"/>
              <a:ext cx="1620000" cy="584775"/>
            </a:xfrm>
            <a:prstGeom prst="rect">
              <a:avLst/>
            </a:prstGeom>
            <a:noFill/>
          </p:spPr>
          <p:txBody>
            <a:bodyPr wrap="square" rtlCol="1">
              <a:spAutoFit/>
            </a:bodyPr>
            <a:lstStyle/>
            <a:p>
              <a:pPr algn="ctr" rtl="1"/>
              <a:r>
                <a:rPr lang="ar-SY" sz="1600" b="1" dirty="0">
                  <a:latin typeface="Arial" pitchFamily="34" charset="0"/>
                  <a:cs typeface="+mn-cs"/>
                </a:rPr>
                <a:t>إضافة </a:t>
              </a:r>
              <a:r>
                <a:rPr lang="ar-SA" sz="1600" b="1" dirty="0">
                  <a:latin typeface="Arial" pitchFamily="34" charset="0"/>
                  <a:cs typeface="+mn-cs"/>
                </a:rPr>
                <a:t>أنزيم</a:t>
              </a:r>
              <a:r>
                <a:rPr lang="en-US" sz="1600" b="1" dirty="0">
                  <a:latin typeface="Arial" pitchFamily="34" charset="0"/>
                  <a:cs typeface="+mn-cs"/>
                </a:rPr>
                <a:t>RNase </a:t>
              </a:r>
              <a:r>
                <a:rPr lang="ar-SY" sz="1600" b="1" dirty="0">
                  <a:latin typeface="Arial" pitchFamily="34" charset="0"/>
                  <a:cs typeface="+mn-cs"/>
                </a:rPr>
                <a:t> للتخلص من </a:t>
              </a:r>
              <a:r>
                <a:rPr lang="en-US" sz="1600" b="1" dirty="0">
                  <a:latin typeface="Arial" pitchFamily="34" charset="0"/>
                  <a:cs typeface="+mn-cs"/>
                </a:rPr>
                <a:t>RNA</a:t>
              </a:r>
              <a:r>
                <a:rPr lang="ar-SY" sz="1600" b="1" dirty="0">
                  <a:latin typeface="Arial" pitchFamily="34" charset="0"/>
                  <a:cs typeface="+mn-cs"/>
                </a:rPr>
                <a:t>  </a:t>
              </a:r>
            </a:p>
          </p:txBody>
        </p:sp>
      </p:grpSp>
      <p:pic>
        <p:nvPicPr>
          <p:cNvPr id="26" name="Picture 8" descr="S19"/>
          <p:cNvPicPr>
            <a:picLocks noChangeAspect="1" noChangeArrowheads="1"/>
          </p:cNvPicPr>
          <p:nvPr/>
        </p:nvPicPr>
        <p:blipFill>
          <a:blip r:embed="rId10" cstate="print"/>
          <a:srcRect b="81563"/>
          <a:stretch>
            <a:fillRect/>
          </a:stretch>
        </p:blipFill>
        <p:spPr bwMode="auto">
          <a:xfrm>
            <a:off x="1" y="-24"/>
            <a:ext cx="9143999" cy="1008000"/>
          </a:xfrm>
          <a:prstGeom prst="rect">
            <a:avLst/>
          </a:prstGeom>
          <a:gradFill flip="none" rotWithShape="1">
            <a:gsLst>
              <a:gs pos="0">
                <a:srgbClr val="FFFF00"/>
              </a:gs>
              <a:gs pos="50000">
                <a:schemeClr val="accent1">
                  <a:tint val="44500"/>
                  <a:satMod val="160000"/>
                </a:schemeClr>
              </a:gs>
              <a:gs pos="100000">
                <a:schemeClr val="accent1">
                  <a:tint val="23500"/>
                  <a:satMod val="160000"/>
                </a:schemeClr>
              </a:gs>
            </a:gsLst>
            <a:path path="rect">
              <a:fillToRect t="100000" r="100000"/>
            </a:path>
            <a:tileRect l="-100000" b="-100000"/>
          </a:gradFill>
          <a:ln w="9525">
            <a:noFill/>
            <a:miter lim="800000"/>
            <a:headEnd/>
            <a:tailEnd/>
          </a:ln>
        </p:spPr>
      </p:pic>
      <p:sp>
        <p:nvSpPr>
          <p:cNvPr id="27" name="شكل بيضاوي 26">
            <a:hlinkClick r:id="rId11" action="ppaction://hlinksldjump"/>
          </p:cNvPr>
          <p:cNvSpPr/>
          <p:nvPr/>
        </p:nvSpPr>
        <p:spPr>
          <a:xfrm>
            <a:off x="857224" y="64108"/>
            <a:ext cx="4824000" cy="936000"/>
          </a:xfrm>
          <a:prstGeom prst="ellipse">
            <a:avLst/>
          </a:prstGeom>
          <a:gradFill>
            <a:gsLst>
              <a:gs pos="0">
                <a:srgbClr val="FFFF00">
                  <a:alpha val="93000"/>
                </a:srgbClr>
              </a:gs>
              <a:gs pos="0">
                <a:srgbClr val="DDEBCF"/>
              </a:gs>
              <a:gs pos="50000">
                <a:srgbClr val="9CB86E"/>
              </a:gs>
              <a:gs pos="100000">
                <a:srgbClr val="156B13"/>
              </a:gs>
            </a:gsLst>
            <a:lin ang="2700000" scaled="0"/>
          </a:gradFill>
          <a:ln>
            <a:solidFill>
              <a:srgbClr val="92D050"/>
            </a:solidFill>
          </a:ln>
          <a:effectLst>
            <a:outerShdw blurRad="139700" dir="4920000" sx="111000" sy="111000" algn="ctr" rotWithShape="0">
              <a:schemeClr val="accent1">
                <a:alpha val="6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indent="0" algn="ctr" rtl="1">
              <a:lnSpc>
                <a:spcPct val="100000"/>
              </a:lnSpc>
              <a:spcBef>
                <a:spcPts val="0"/>
              </a:spcBef>
              <a:buNone/>
            </a:pPr>
            <a:r>
              <a:rPr lang="ar-SA" sz="3600" b="1" dirty="0">
                <a:solidFill>
                  <a:srgbClr val="FFFF00"/>
                </a:solidFill>
                <a:effectLst>
                  <a:outerShdw blurRad="38100" dist="38100" dir="2700000" algn="tl">
                    <a:srgbClr val="000000">
                      <a:alpha val="43137"/>
                    </a:srgbClr>
                  </a:outerShdw>
                </a:effectLst>
              </a:rPr>
              <a:t>استخلاص الـ </a:t>
            </a:r>
            <a:r>
              <a:rPr lang="en-US" sz="3600" b="1" dirty="0">
                <a:solidFill>
                  <a:srgbClr val="FFFF00"/>
                </a:solidFill>
                <a:effectLst>
                  <a:outerShdw blurRad="38100" dist="38100" dir="2700000" algn="tl">
                    <a:srgbClr val="000000">
                      <a:alpha val="43137"/>
                    </a:srgbClr>
                  </a:outerShdw>
                </a:effectLst>
              </a:rPr>
              <a:t>DNA</a:t>
            </a:r>
          </a:p>
        </p:txBody>
      </p:sp>
    </p:spTree>
    <p:extLst>
      <p:ext uri="{BB962C8B-B14F-4D97-AF65-F5344CB8AC3E}">
        <p14:creationId xmlns:p14="http://schemas.microsoft.com/office/powerpoint/2010/main" val="33929066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ox(in)">
                                      <p:cBhvr>
                                        <p:cTn id="7" dur="500"/>
                                        <p:tgtEl>
                                          <p:spTgt spid="3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4587"/>
                                        </p:tgtEl>
                                        <p:attrNameLst>
                                          <p:attrName>style.visibility</p:attrName>
                                        </p:attrNameLst>
                                      </p:cBhvr>
                                      <p:to>
                                        <p:strVal val="visible"/>
                                      </p:to>
                                    </p:set>
                                    <p:animEffect transition="in" filter="box(in)">
                                      <p:cBhvr>
                                        <p:cTn id="10" dur="500"/>
                                        <p:tgtEl>
                                          <p:spTgt spid="24587"/>
                                        </p:tgtEl>
                                      </p:cBhvr>
                                    </p:animEffect>
                                  </p:childTnLst>
                                </p:cTn>
                              </p:par>
                            </p:childTnLst>
                          </p:cTn>
                        </p:par>
                        <p:par>
                          <p:cTn id="11" fill="hold">
                            <p:stCondLst>
                              <p:cond delay="500"/>
                            </p:stCondLst>
                            <p:childTnLst>
                              <p:par>
                                <p:cTn id="12" presetID="4"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ox(in)">
                                      <p:cBhvr>
                                        <p:cTn id="14" dur="500"/>
                                        <p:tgtEl>
                                          <p:spTgt spid="6"/>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24588"/>
                                        </p:tgtEl>
                                        <p:attrNameLst>
                                          <p:attrName>style.visibility</p:attrName>
                                        </p:attrNameLst>
                                      </p:cBhvr>
                                      <p:to>
                                        <p:strVal val="visible"/>
                                      </p:to>
                                    </p:set>
                                    <p:animEffect transition="in" filter="box(in)">
                                      <p:cBhvr>
                                        <p:cTn id="17" dur="500"/>
                                        <p:tgtEl>
                                          <p:spTgt spid="24588"/>
                                        </p:tgtEl>
                                      </p:cBhvr>
                                    </p:animEffect>
                                  </p:childTnLst>
                                </p:cTn>
                              </p:par>
                            </p:childTnLst>
                          </p:cTn>
                        </p:par>
                        <p:par>
                          <p:cTn id="18" fill="hold">
                            <p:stCondLst>
                              <p:cond delay="1000"/>
                            </p:stCondLst>
                            <p:childTnLst>
                              <p:par>
                                <p:cTn id="19" presetID="4" presetClass="entr" presetSubtype="16"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ox(in)">
                                      <p:cBhvr>
                                        <p:cTn id="21" dur="500"/>
                                        <p:tgtEl>
                                          <p:spTgt spid="28"/>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box(in)">
                                      <p:cBhvr>
                                        <p:cTn id="24" dur="500"/>
                                        <p:tgtEl>
                                          <p:spTgt spid="32"/>
                                        </p:tgtEl>
                                      </p:cBhvr>
                                    </p:animEffect>
                                  </p:childTnLst>
                                </p:cTn>
                              </p:par>
                            </p:childTnLst>
                          </p:cTn>
                        </p:par>
                        <p:par>
                          <p:cTn id="25" fill="hold">
                            <p:stCondLst>
                              <p:cond delay="1500"/>
                            </p:stCondLst>
                            <p:childTnLst>
                              <p:par>
                                <p:cTn id="26" presetID="4" presetClass="entr" presetSubtype="16"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ox(in)">
                                      <p:cBhvr>
                                        <p:cTn id="28" dur="500"/>
                                        <p:tgtEl>
                                          <p:spTgt spid="4"/>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4590"/>
                                        </p:tgtEl>
                                        <p:attrNameLst>
                                          <p:attrName>style.visibility</p:attrName>
                                        </p:attrNameLst>
                                      </p:cBhvr>
                                      <p:to>
                                        <p:strVal val="visible"/>
                                      </p:to>
                                    </p:set>
                                    <p:animEffect transition="in" filter="box(in)">
                                      <p:cBhvr>
                                        <p:cTn id="31" dur="500"/>
                                        <p:tgtEl>
                                          <p:spTgt spid="24590"/>
                                        </p:tgtEl>
                                      </p:cBhvr>
                                    </p:animEffect>
                                  </p:childTnLst>
                                </p:cTn>
                              </p:par>
                            </p:childTnLst>
                          </p:cTn>
                        </p:par>
                        <p:par>
                          <p:cTn id="32" fill="hold">
                            <p:stCondLst>
                              <p:cond delay="2000"/>
                            </p:stCondLst>
                            <p:childTnLst>
                              <p:par>
                                <p:cTn id="33" presetID="4" presetClass="entr" presetSubtype="16"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ox(in)">
                                      <p:cBhvr>
                                        <p:cTn id="35" dur="500"/>
                                        <p:tgtEl>
                                          <p:spTgt spid="3"/>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24591"/>
                                        </p:tgtEl>
                                        <p:attrNameLst>
                                          <p:attrName>style.visibility</p:attrName>
                                        </p:attrNameLst>
                                      </p:cBhvr>
                                      <p:to>
                                        <p:strVal val="visible"/>
                                      </p:to>
                                    </p:set>
                                    <p:animEffect transition="in" filter="box(in)">
                                      <p:cBhvr>
                                        <p:cTn id="38" dur="500"/>
                                        <p:tgtEl>
                                          <p:spTgt spid="24591"/>
                                        </p:tgtEl>
                                      </p:cBhvr>
                                    </p:animEffect>
                                  </p:childTnLst>
                                </p:cTn>
                              </p:par>
                            </p:childTnLst>
                          </p:cTn>
                        </p:par>
                        <p:par>
                          <p:cTn id="39" fill="hold">
                            <p:stCondLst>
                              <p:cond delay="2500"/>
                            </p:stCondLst>
                            <p:childTnLst>
                              <p:par>
                                <p:cTn id="40" presetID="4" presetClass="entr" presetSubtype="16"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ox(in)">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7" grpId="0" animBg="1"/>
      <p:bldP spid="24588" grpId="0" animBg="1"/>
      <p:bldP spid="32" grpId="0" animBg="1"/>
      <p:bldP spid="24590" grpId="0" animBg="1"/>
      <p:bldP spid="2459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7"/>
          <p:cNvSpPr txBox="1">
            <a:spLocks noChangeArrowheads="1"/>
          </p:cNvSpPr>
          <p:nvPr/>
        </p:nvSpPr>
        <p:spPr bwMode="auto">
          <a:xfrm>
            <a:off x="2463807" y="285729"/>
            <a:ext cx="4465647" cy="584775"/>
          </a:xfrm>
          <a:prstGeom prst="rect">
            <a:avLst/>
          </a:prstGeom>
          <a:solidFill>
            <a:srgbClr val="92D050"/>
          </a:solidFill>
          <a:ln w="9525">
            <a:noFill/>
            <a:miter lim="800000"/>
            <a:headEnd/>
            <a:tailEnd/>
          </a:ln>
        </p:spPr>
        <p:txBody>
          <a:bodyPr wrap="square">
            <a:spAutoFit/>
          </a:bodyPr>
          <a:lstStyle/>
          <a:p>
            <a:pPr algn="ctr" rtl="1"/>
            <a:r>
              <a:rPr lang="ar-SA" sz="3200" b="1" dirty="0">
                <a:solidFill>
                  <a:schemeClr val="tx1"/>
                </a:solidFill>
              </a:rPr>
              <a:t>تفاعل البلمرة المتسلسل </a:t>
            </a:r>
            <a:r>
              <a:rPr lang="en-US" sz="3200" b="1" dirty="0">
                <a:solidFill>
                  <a:schemeClr val="tx1"/>
                </a:solidFill>
              </a:rPr>
              <a:t>PCR</a:t>
            </a:r>
          </a:p>
        </p:txBody>
      </p:sp>
      <p:pic>
        <p:nvPicPr>
          <p:cNvPr id="7" name="صورة 2" descr="PCR_sketch_3.gif"/>
          <p:cNvPicPr>
            <a:picLocks noChangeAspect="1"/>
          </p:cNvPicPr>
          <p:nvPr/>
        </p:nvPicPr>
        <p:blipFill>
          <a:blip r:embed="rId3" cstate="print"/>
          <a:srcRect/>
          <a:stretch>
            <a:fillRect/>
          </a:stretch>
        </p:blipFill>
        <p:spPr bwMode="auto">
          <a:xfrm>
            <a:off x="0" y="928671"/>
            <a:ext cx="9144000" cy="5357812"/>
          </a:xfrm>
          <a:prstGeom prst="rect">
            <a:avLst/>
          </a:prstGeom>
          <a:noFill/>
          <a:ln w="9525">
            <a:noFill/>
            <a:miter lim="800000"/>
            <a:headEnd/>
            <a:tailEnd/>
          </a:ln>
        </p:spPr>
      </p:pic>
      <p:sp>
        <p:nvSpPr>
          <p:cNvPr id="8" name="مربع نص 7"/>
          <p:cNvSpPr txBox="1"/>
          <p:nvPr/>
        </p:nvSpPr>
        <p:spPr>
          <a:xfrm>
            <a:off x="2635306" y="2357430"/>
            <a:ext cx="1008000" cy="400110"/>
          </a:xfrm>
          <a:prstGeom prst="rect">
            <a:avLst/>
          </a:prstGeom>
          <a:solidFill>
            <a:srgbClr val="FFFF00"/>
          </a:solidFill>
        </p:spPr>
        <p:txBody>
          <a:bodyPr wrap="square" rtlCol="1">
            <a:spAutoFit/>
          </a:bodyPr>
          <a:lstStyle/>
          <a:p>
            <a:pPr algn="ctr" rtl="1"/>
            <a:r>
              <a:rPr lang="en-US" sz="2000" b="1" dirty="0">
                <a:solidFill>
                  <a:schemeClr val="tx1"/>
                </a:solidFill>
                <a:latin typeface="Times New Roman" pitchFamily="18" charset="0"/>
                <a:cs typeface="+mn-cs"/>
              </a:rPr>
              <a:t>94-90</a:t>
            </a:r>
            <a:r>
              <a:rPr lang="en-US" sz="2000" dirty="0">
                <a:solidFill>
                  <a:schemeClr val="tx1"/>
                </a:solidFill>
                <a:latin typeface="Times New Roman" pitchFamily="18" charset="0"/>
                <a:cs typeface="Times New Roman" pitchFamily="18" charset="0"/>
              </a:rPr>
              <a:t> </a:t>
            </a:r>
            <a:r>
              <a:rPr lang="ar-SY" sz="2000" dirty="0">
                <a:solidFill>
                  <a:schemeClr val="tx1"/>
                </a:solidFill>
                <a:latin typeface="Times New Roman" pitchFamily="18" charset="0"/>
                <a:cs typeface="Times New Roman" pitchFamily="18" charset="0"/>
              </a:rPr>
              <a:t> مْ</a:t>
            </a:r>
          </a:p>
        </p:txBody>
      </p:sp>
      <p:sp>
        <p:nvSpPr>
          <p:cNvPr id="9" name="مربع نص 8"/>
          <p:cNvSpPr txBox="1"/>
          <p:nvPr/>
        </p:nvSpPr>
        <p:spPr>
          <a:xfrm>
            <a:off x="4214811" y="4714884"/>
            <a:ext cx="1008000" cy="400110"/>
          </a:xfrm>
          <a:prstGeom prst="rect">
            <a:avLst/>
          </a:prstGeom>
          <a:solidFill>
            <a:srgbClr val="FFFF00"/>
          </a:solidFill>
        </p:spPr>
        <p:txBody>
          <a:bodyPr wrap="square" rtlCol="1">
            <a:spAutoFit/>
          </a:bodyPr>
          <a:lstStyle/>
          <a:p>
            <a:pPr algn="r" rtl="1"/>
            <a:r>
              <a:rPr lang="en-US" sz="2000" b="1" dirty="0">
                <a:solidFill>
                  <a:schemeClr val="tx1"/>
                </a:solidFill>
                <a:latin typeface="Times New Roman" pitchFamily="18" charset="0"/>
                <a:cs typeface="+mn-cs"/>
              </a:rPr>
              <a:t>65-35 </a:t>
            </a:r>
            <a:r>
              <a:rPr lang="ar-SY" sz="2000" b="1" dirty="0">
                <a:solidFill>
                  <a:schemeClr val="tx1"/>
                </a:solidFill>
                <a:latin typeface="Times New Roman" pitchFamily="18" charset="0"/>
                <a:cs typeface="+mn-cs"/>
              </a:rPr>
              <a:t> مْ</a:t>
            </a:r>
          </a:p>
        </p:txBody>
      </p:sp>
      <p:sp>
        <p:nvSpPr>
          <p:cNvPr id="11" name="مربع نص 10"/>
          <p:cNvSpPr txBox="1"/>
          <p:nvPr/>
        </p:nvSpPr>
        <p:spPr>
          <a:xfrm>
            <a:off x="6817520" y="3386080"/>
            <a:ext cx="612000" cy="400110"/>
          </a:xfrm>
          <a:prstGeom prst="rect">
            <a:avLst/>
          </a:prstGeom>
          <a:solidFill>
            <a:srgbClr val="FFFF00"/>
          </a:solidFill>
        </p:spPr>
        <p:txBody>
          <a:bodyPr wrap="square" rtlCol="1">
            <a:spAutoFit/>
          </a:bodyPr>
          <a:lstStyle/>
          <a:p>
            <a:pPr algn="ctr" rtl="1"/>
            <a:r>
              <a:rPr lang="en-US" sz="2000" b="1" dirty="0">
                <a:latin typeface="Times New Roman" pitchFamily="18" charset="0"/>
                <a:cs typeface="+mj-cs"/>
              </a:rPr>
              <a:t>75</a:t>
            </a:r>
            <a:r>
              <a:rPr lang="ar-SY" sz="2000" b="1" dirty="0">
                <a:solidFill>
                  <a:schemeClr val="tx1"/>
                </a:solidFill>
                <a:latin typeface="Times New Roman" pitchFamily="18" charset="0"/>
                <a:cs typeface="+mj-cs"/>
              </a:rPr>
              <a:t> مْ</a:t>
            </a:r>
          </a:p>
        </p:txBody>
      </p:sp>
    </p:spTree>
    <p:extLst>
      <p:ext uri="{BB962C8B-B14F-4D97-AF65-F5344CB8AC3E}">
        <p14:creationId xmlns:p14="http://schemas.microsoft.com/office/powerpoint/2010/main" val="29842197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2" presetClass="entr" presetSubtype="4" fill="hold" nodeType="withEffect">
                                  <p:stCondLst>
                                    <p:cond delay="0"/>
                                  </p:stCondLst>
                                  <p:childTnLst>
                                    <p:set>
                                      <p:cBhvr>
                                        <p:cTn id="9" dur="1" fill="hold">
                                          <p:stCondLst>
                                            <p:cond delay="0"/>
                                          </p:stCondLst>
                                        </p:cTn>
                                        <p:tgtEl>
                                          <p:spTgt spid="14339">
                                            <p:txEl>
                                              <p:pRg st="0" end="0"/>
                                            </p:txEl>
                                          </p:spTgt>
                                        </p:tgtEl>
                                        <p:attrNameLst>
                                          <p:attrName>style.visibility</p:attrName>
                                        </p:attrNameLst>
                                      </p:cBhvr>
                                      <p:to>
                                        <p:strVal val="visible"/>
                                      </p:to>
                                    </p:set>
                                    <p:anim calcmode="lin" valueType="num">
                                      <p:cBhvr additive="base">
                                        <p:cTn id="10" dur="5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4339">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4339">
                                            <p:bg/>
                                          </p:spTgt>
                                        </p:tgtEl>
                                        <p:attrNameLst>
                                          <p:attrName>style.visibility</p:attrName>
                                        </p:attrNameLst>
                                      </p:cBhvr>
                                      <p:to>
                                        <p:strVal val="visible"/>
                                      </p:to>
                                    </p:set>
                                    <p:anim calcmode="lin" valueType="num">
                                      <p:cBhvr additive="base">
                                        <p:cTn id="14" dur="500" fill="hold"/>
                                        <p:tgtEl>
                                          <p:spTgt spid="14339">
                                            <p:bg/>
                                          </p:spTgt>
                                        </p:tgtEl>
                                        <p:attrNameLst>
                                          <p:attrName>ppt_x</p:attrName>
                                        </p:attrNameLst>
                                      </p:cBhvr>
                                      <p:tavLst>
                                        <p:tav tm="0">
                                          <p:val>
                                            <p:strVal val="#ppt_x"/>
                                          </p:val>
                                        </p:tav>
                                        <p:tav tm="100000">
                                          <p:val>
                                            <p:strVal val="#ppt_x"/>
                                          </p:val>
                                        </p:tav>
                                      </p:tavLst>
                                    </p:anim>
                                    <p:anim calcmode="lin" valueType="num">
                                      <p:cBhvr additive="base">
                                        <p:cTn id="15" dur="500" fill="hold"/>
                                        <p:tgtEl>
                                          <p:spTgt spid="14339">
                                            <p:bg/>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4339">
                                            <p:txEl>
                                              <p:pRg st="0" end="0"/>
                                            </p:txEl>
                                          </p:spTgt>
                                        </p:tgtEl>
                                        <p:attrNameLst>
                                          <p:attrName>style.visibility</p:attrName>
                                        </p:attrNameLst>
                                      </p:cBhvr>
                                      <p:to>
                                        <p:strVal val="visible"/>
                                      </p:to>
                                    </p:set>
                                    <p:anim calcmode="lin" valueType="num">
                                      <p:cBhvr additive="base">
                                        <p:cTn id="18" dur="5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339">
                                            <p:txEl>
                                              <p:pRg st="0" end="0"/>
                                            </p:txEl>
                                          </p:spTgt>
                                        </p:tgtEl>
                                        <p:attrNameLst>
                                          <p:attrName>ppt_y</p:attrName>
                                        </p:attrNameLst>
                                      </p:cBhvr>
                                      <p:tavLst>
                                        <p:tav tm="0">
                                          <p:val>
                                            <p:strVal val="1+#ppt_h/2"/>
                                          </p:val>
                                        </p:tav>
                                        <p:tav tm="100000">
                                          <p:val>
                                            <p:strVal val="#ppt_y"/>
                                          </p:val>
                                        </p:tav>
                                      </p:tavLst>
                                    </p:anim>
                                  </p:childTnLst>
                                </p:cTn>
                              </p:par>
                              <p:par>
                                <p:cTn id="20" presetID="4"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ox(in)">
                                      <p:cBhvr>
                                        <p:cTn id="25" dur="500"/>
                                        <p:tgtEl>
                                          <p:spTgt spid="9"/>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ox(i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animBg="1"/>
      <p:bldP spid="8" grpId="0" animBg="1"/>
      <p:bldP spid="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6821201" y="188640"/>
            <a:ext cx="1544012" cy="369332"/>
          </a:xfrm>
          <a:prstGeom prst="rect">
            <a:avLst/>
          </a:prstGeom>
        </p:spPr>
        <p:txBody>
          <a:bodyPr wrap="none">
            <a:spAutoFit/>
          </a:bodyPr>
          <a:lstStyle/>
          <a:p>
            <a:r>
              <a:rPr lang="ar-SY" b="1" dirty="0"/>
              <a:t>التحليل الإحصائي:</a:t>
            </a:r>
            <a:endParaRPr lang="en-US" dirty="0"/>
          </a:p>
        </p:txBody>
      </p:sp>
      <p:sp>
        <p:nvSpPr>
          <p:cNvPr id="4" name="مستطيل 3"/>
          <p:cNvSpPr/>
          <p:nvPr/>
        </p:nvSpPr>
        <p:spPr>
          <a:xfrm>
            <a:off x="5640590" y="868070"/>
            <a:ext cx="3438762" cy="369332"/>
          </a:xfrm>
          <a:prstGeom prst="rect">
            <a:avLst/>
          </a:prstGeom>
        </p:spPr>
        <p:txBody>
          <a:bodyPr wrap="none">
            <a:spAutoFit/>
          </a:bodyPr>
          <a:lstStyle/>
          <a:p>
            <a:r>
              <a:rPr lang="ar-SA" b="1" u="sng" dirty="0"/>
              <a:t>بالنسبة للدراسة </a:t>
            </a:r>
            <a:r>
              <a:rPr lang="ar-SA" b="1" u="sng" dirty="0" err="1"/>
              <a:t>البيوكيميائية</a:t>
            </a:r>
            <a:r>
              <a:rPr lang="ar-SA" dirty="0"/>
              <a:t>:</a:t>
            </a:r>
            <a:endParaRPr lang="en-US" dirty="0">
              <a:effectLst/>
            </a:endParaRPr>
          </a:p>
        </p:txBody>
      </p:sp>
      <p:sp>
        <p:nvSpPr>
          <p:cNvPr id="5" name="مستطيل 4"/>
          <p:cNvSpPr/>
          <p:nvPr/>
        </p:nvSpPr>
        <p:spPr>
          <a:xfrm>
            <a:off x="6107063" y="2625879"/>
            <a:ext cx="2972289" cy="369332"/>
          </a:xfrm>
          <a:prstGeom prst="rect">
            <a:avLst/>
          </a:prstGeom>
        </p:spPr>
        <p:txBody>
          <a:bodyPr wrap="none">
            <a:spAutoFit/>
          </a:bodyPr>
          <a:lstStyle/>
          <a:p>
            <a:r>
              <a:rPr lang="ar-SA" b="1" u="sng" dirty="0"/>
              <a:t>بالنسبة للدراسة الجزيئية:</a:t>
            </a:r>
            <a:endParaRPr lang="en-US" b="1" dirty="0"/>
          </a:p>
        </p:txBody>
      </p:sp>
      <p:sp>
        <p:nvSpPr>
          <p:cNvPr id="6" name="TextBox 5">
            <a:extLst>
              <a:ext uri="{FF2B5EF4-FFF2-40B4-BE49-F238E27FC236}">
                <a16:creationId xmlns:a16="http://schemas.microsoft.com/office/drawing/2014/main" id="{9D639C74-C829-4F14-8784-EC255B318B3D}"/>
              </a:ext>
            </a:extLst>
          </p:cNvPr>
          <p:cNvSpPr txBox="1"/>
          <p:nvPr/>
        </p:nvSpPr>
        <p:spPr>
          <a:xfrm>
            <a:off x="395536" y="1237402"/>
            <a:ext cx="8683816" cy="1356140"/>
          </a:xfrm>
          <a:prstGeom prst="rect">
            <a:avLst/>
          </a:prstGeom>
          <a:noFill/>
        </p:spPr>
        <p:txBody>
          <a:bodyPr wrap="square">
            <a:spAutoFit/>
          </a:bodyPr>
          <a:lstStyle/>
          <a:p>
            <a:pPr marL="0" marR="0" algn="just" rtl="1">
              <a:lnSpc>
                <a:spcPct val="115000"/>
              </a:lnSpc>
              <a:spcBef>
                <a:spcPts val="600"/>
              </a:spcBef>
              <a:spcAft>
                <a:spcPts val="1000"/>
              </a:spcAft>
              <a:tabLst>
                <a:tab pos="4568190" algn="l"/>
              </a:tabLst>
            </a:pPr>
            <a:r>
              <a:rPr lang="ar-SA" sz="1800" dirty="0">
                <a:effectLst/>
                <a:latin typeface="Calibri" panose="020F0502020204030204" pitchFamily="34" charset="0"/>
                <a:ea typeface="Calibri" panose="020F0502020204030204" pitchFamily="34" charset="0"/>
                <a:cs typeface="Simplified Arabic" panose="02020603050405020304" pitchFamily="18" charset="-78"/>
              </a:rPr>
              <a:t>وُضعت التجربة وفق تصميم القطاعات الكاملة العشوائية </a:t>
            </a:r>
            <a:r>
              <a:rPr lang="ar-SA"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Arial" panose="020B0604020202020204" pitchFamily="34" charset="0"/>
              </a:rPr>
              <a:t>R.C.B.D</a:t>
            </a:r>
            <a:r>
              <a:rPr lang="ar-SA" sz="1800" dirty="0">
                <a:effectLst/>
                <a:latin typeface="Calibri" panose="020F0502020204030204" pitchFamily="34" charset="0"/>
                <a:ea typeface="Calibri" panose="020F0502020204030204" pitchFamily="34" charset="0"/>
                <a:cs typeface="Times New Roman" panose="02020603050405020304" pitchFamily="18" charset="0"/>
              </a:rPr>
              <a:t>)</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بمعدل ثلاثة مكررات لكل طراز ضمن موقع الزراعة، وتمَّ تبويب النتائج المتحصل عليها، وحُلّلت إحصائياً باستخدام برنامج التحليل الإحصائي</a:t>
            </a:r>
            <a:r>
              <a:rPr lang="en-US" sz="1800" dirty="0">
                <a:effectLst/>
                <a:latin typeface="Times New Roman" panose="02020603050405020304" pitchFamily="18" charset="0"/>
                <a:ea typeface="Calibri" panose="020F0502020204030204" pitchFamily="34" charset="0"/>
                <a:cs typeface="Simplified Arabic" panose="02020603050405020304" pitchFamily="18" charset="-78"/>
              </a:rPr>
              <a:t>Genestate-12 </a:t>
            </a:r>
            <a:r>
              <a:rPr lang="ar-SA" sz="1800" dirty="0">
                <a:effectLst/>
                <a:latin typeface="Times New Roman" panose="02020603050405020304" pitchFamily="18" charset="0"/>
                <a:ea typeface="Calibri" panose="020F0502020204030204" pitchFamily="34" charset="0"/>
                <a:cs typeface="Simplified Arabic" panose="02020603050405020304" pitchFamily="18" charset="-78"/>
              </a:rPr>
              <a:t> لحساب قيمة أقل فرق معنوي </a:t>
            </a:r>
            <a:r>
              <a:rPr lang="en-US" sz="1800" dirty="0">
                <a:effectLst/>
                <a:latin typeface="Times New Roman" panose="02020603050405020304" pitchFamily="18" charset="0"/>
                <a:ea typeface="Calibri" panose="020F0502020204030204" pitchFamily="34" charset="0"/>
                <a:cs typeface="Simplified Arabic" panose="02020603050405020304" pitchFamily="18" charset="-78"/>
              </a:rPr>
              <a:t> </a:t>
            </a:r>
            <a:r>
              <a:rPr lang="en-US" sz="1800" dirty="0">
                <a:effectLst/>
                <a:latin typeface="Simplified Arabic" panose="02020603050405020304" pitchFamily="18" charset="-78"/>
                <a:ea typeface="Calibri" panose="020F0502020204030204" pitchFamily="34" charset="0"/>
                <a:cs typeface="Arial" panose="020B0604020202020204" pitchFamily="34" charset="0"/>
              </a:rPr>
              <a:t>L.S.D </a:t>
            </a:r>
            <a:r>
              <a:rPr lang="ar-SA" sz="1800" dirty="0">
                <a:effectLst/>
                <a:latin typeface="Simplified Arabic" panose="02020603050405020304" pitchFamily="18" charset="-78"/>
                <a:ea typeface="Calibri" panose="020F0502020204030204" pitchFamily="34" charset="0"/>
                <a:cs typeface="Arial" panose="020B0604020202020204" pitchFamily="34" charset="0"/>
              </a:rPr>
              <a:t>(</a:t>
            </a:r>
            <a:r>
              <a:rPr lang="en-US" sz="1800" dirty="0">
                <a:effectLst/>
                <a:latin typeface="Simplified Arabic" panose="02020603050405020304" pitchFamily="18" charset="-78"/>
                <a:ea typeface="Calibri" panose="020F0502020204030204" pitchFamily="34" charset="0"/>
                <a:cs typeface="Arial" panose="020B0604020202020204" pitchFamily="34" charset="0"/>
              </a:rPr>
              <a:t>Least Significant Difference</a:t>
            </a: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dirty="0">
                <a:effectLst/>
                <a:latin typeface="Times New Roman" panose="02020603050405020304" pitchFamily="18" charset="0"/>
                <a:ea typeface="Calibri" panose="020F0502020204030204" pitchFamily="34" charset="0"/>
                <a:cs typeface="Simplified Arabic" panose="02020603050405020304" pitchFamily="18" charset="-78"/>
              </a:rPr>
              <a:t> على مستوى معنوية 5%. ومقارنة المتوسطات وتحديد معنوية الفروق فيما بينها.</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E8F4E3AA-E590-40F0-810E-8310DD6259DF}"/>
              </a:ext>
            </a:extLst>
          </p:cNvPr>
          <p:cNvSpPr txBox="1"/>
          <p:nvPr/>
        </p:nvSpPr>
        <p:spPr>
          <a:xfrm>
            <a:off x="213579" y="3012225"/>
            <a:ext cx="8964488" cy="3766416"/>
          </a:xfrm>
          <a:prstGeom prst="rect">
            <a:avLst/>
          </a:prstGeom>
          <a:noFill/>
        </p:spPr>
        <p:txBody>
          <a:bodyPr wrap="square">
            <a:spAutoFit/>
          </a:bodyPr>
          <a:lstStyle/>
          <a:p>
            <a:pPr marL="0" marR="0" algn="just" rtl="1">
              <a:lnSpc>
                <a:spcPct val="150000"/>
              </a:lnSpc>
              <a:spcBef>
                <a:spcPts val="0"/>
              </a:spcBef>
              <a:spcAft>
                <a:spcPts val="1000"/>
              </a:spcAft>
            </a:pPr>
            <a:r>
              <a:rPr lang="ar-SA" sz="1800" dirty="0">
                <a:effectLst/>
                <a:latin typeface="Times New Roman" panose="02020603050405020304" pitchFamily="18" charset="0"/>
                <a:ea typeface="Calibri" panose="020F0502020204030204" pitchFamily="34" charset="0"/>
                <a:cs typeface="Simplified Arabic" panose="02020603050405020304" pitchFamily="18" charset="-78"/>
              </a:rPr>
              <a:t>ا</a:t>
            </a:r>
            <a:r>
              <a:rPr lang="ar-SY" sz="1800" dirty="0">
                <a:effectLst/>
                <a:latin typeface="Times New Roman" panose="02020603050405020304" pitchFamily="18" charset="0"/>
                <a:ea typeface="Calibri" panose="020F0502020204030204" pitchFamily="34" charset="0"/>
                <a:cs typeface="Simplified Arabic" panose="02020603050405020304" pitchFamily="18" charset="-78"/>
              </a:rPr>
              <a:t>ستخدمت في الدراسة الوراثية البرامج الإحصائية الخاصة بالتقانات الحيوية لتحليل النتائج،</a:t>
            </a:r>
            <a:r>
              <a:rPr lang="ar-SY" sz="1800" dirty="0">
                <a:effectLst/>
                <a:latin typeface="Times New Roman" panose="02020603050405020304" pitchFamily="18" charset="0"/>
                <a:ea typeface="Times New Roman" panose="02020603050405020304" pitchFamily="18" charset="0"/>
                <a:cs typeface="Simplified Arabic" panose="02020603050405020304" pitchFamily="18" charset="-78"/>
              </a:rPr>
              <a:t> ف</a:t>
            </a: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جُمعت نتائج عملية الرحلان الكهربائي في جداول</a:t>
            </a:r>
            <a:r>
              <a:rPr lang="ar-SY" sz="1800" dirty="0">
                <a:effectLst/>
                <a:latin typeface="Times New Roman" panose="02020603050405020304" pitchFamily="18" charset="0"/>
                <a:ea typeface="Times New Roman" panose="02020603050405020304" pitchFamily="18" charset="0"/>
                <a:cs typeface="Simplified Arabic" panose="02020603050405020304" pitchFamily="18" charset="-78"/>
              </a:rPr>
              <a:t> مخصصة</a:t>
            </a: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 اعتماداً على مقارنة وجود أو غياب حزم الحمض النووي </a:t>
            </a:r>
            <a:r>
              <a:rPr lang="en-US" sz="1800" dirty="0">
                <a:effectLst/>
                <a:latin typeface="Times New Roman" panose="02020603050405020304" pitchFamily="18" charset="0"/>
                <a:ea typeface="Times New Roman" panose="02020603050405020304" pitchFamily="18" charset="0"/>
                <a:cs typeface="Simplified Arabic" panose="02020603050405020304" pitchFamily="18" charset="-78"/>
              </a:rPr>
              <a:t>DNA</a:t>
            </a: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 بين النباتات، حيث أُعطي الرقم (1) عند وجود حزمة</a:t>
            </a:r>
            <a:r>
              <a:rPr lang="en-US" sz="1800" dirty="0">
                <a:effectLst/>
                <a:latin typeface="Times New Roman" panose="02020603050405020304" pitchFamily="18" charset="0"/>
                <a:ea typeface="Times New Roman" panose="02020603050405020304" pitchFamily="18" charset="0"/>
                <a:cs typeface="Simplified Arabic" panose="02020603050405020304" pitchFamily="18" charset="-78"/>
              </a:rPr>
              <a:t>DNA </a:t>
            </a: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 ذات وزن جزيئي محدد عند أي طراز، والرقم (0) عند غيابها، ونُظِّمت الجداول لكل بادئة على حده</a:t>
            </a:r>
            <a:r>
              <a:rPr lang="en-US" sz="1800" dirty="0">
                <a:effectLst/>
                <a:latin typeface="Times New Roman" panose="02020603050405020304" pitchFamily="18" charset="0"/>
                <a:ea typeface="Times New Roman" panose="02020603050405020304" pitchFamily="18" charset="0"/>
                <a:cs typeface="Simplified Arabic" panose="02020603050405020304" pitchFamily="18"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1000"/>
              </a:spcAft>
            </a:pP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حُدِّدت درجة القرابة الوراثية، ورُسمت شجرة القرابة الوراثية </a:t>
            </a:r>
            <a:r>
              <a:rPr lang="en-US" sz="1800" dirty="0">
                <a:effectLst/>
                <a:latin typeface="Times New Roman" panose="02020603050405020304" pitchFamily="18" charset="0"/>
                <a:ea typeface="Times New Roman" panose="02020603050405020304" pitchFamily="18" charset="0"/>
                <a:cs typeface="Simplified Arabic" panose="02020603050405020304" pitchFamily="18" charset="-78"/>
              </a:rPr>
              <a:t> Dendrogram</a:t>
            </a: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بين طرز القمح المدروسة بتطبيق طريقة التحليل العنقودي </a:t>
            </a:r>
            <a:r>
              <a:rPr lang="en-US" sz="1800" dirty="0">
                <a:effectLst/>
                <a:latin typeface="Times New Roman" panose="02020603050405020304" pitchFamily="18" charset="0"/>
                <a:ea typeface="Times New Roman" panose="02020603050405020304" pitchFamily="18" charset="0"/>
                <a:cs typeface="Simplified Arabic" panose="02020603050405020304" pitchFamily="18" charset="-78"/>
              </a:rPr>
              <a:t>Cluster analysis</a:t>
            </a: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 باستخدام برنامج </a:t>
            </a:r>
            <a:r>
              <a:rPr lang="en-US" sz="1800" dirty="0">
                <a:effectLst/>
                <a:latin typeface="Times New Roman" panose="02020603050405020304" pitchFamily="18" charset="0"/>
                <a:ea typeface="Times New Roman" panose="02020603050405020304" pitchFamily="18" charset="0"/>
                <a:cs typeface="Simplified Arabic" panose="02020603050405020304" pitchFamily="18" charset="-78"/>
              </a:rPr>
              <a:t>Popgene1.31</a:t>
            </a: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 </a:t>
            </a:r>
            <a:r>
              <a:rPr lang="en-US" sz="1800" dirty="0">
                <a:effectLst/>
                <a:latin typeface="Times New Roman" panose="02020603050405020304" pitchFamily="18" charset="0"/>
                <a:ea typeface="Times New Roman" panose="02020603050405020304" pitchFamily="18" charset="0"/>
                <a:cs typeface="Simplified Arabic" panose="02020603050405020304" pitchFamily="18" charset="-78"/>
              </a:rPr>
              <a:t>.</a:t>
            </a:r>
            <a:endParaRPr lang="en-US" dirty="0">
              <a:latin typeface="Times New Roman" panose="02020603050405020304" pitchFamily="18" charset="0"/>
              <a:ea typeface="Times New Roman" panose="02020603050405020304" pitchFamily="18" charset="0"/>
              <a:cs typeface="Simplified Arabic" panose="02020603050405020304" pitchFamily="18" charset="-78"/>
            </a:endParaRPr>
          </a:p>
          <a:p>
            <a:pPr marL="0" marR="0" algn="just" rtl="1">
              <a:lnSpc>
                <a:spcPct val="150000"/>
              </a:lnSpc>
              <a:spcBef>
                <a:spcPts val="0"/>
              </a:spcBef>
              <a:spcAft>
                <a:spcPts val="1000"/>
              </a:spcAft>
            </a:pP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حُسبت قيم معامل التعددية الشكلية (</a:t>
            </a:r>
            <a:r>
              <a:rPr lang="en-US" sz="1800" dirty="0">
                <a:effectLst/>
                <a:latin typeface="Times New Roman" panose="02020603050405020304" pitchFamily="18" charset="0"/>
                <a:ea typeface="Times New Roman" panose="02020603050405020304" pitchFamily="18" charset="0"/>
                <a:cs typeface="Simplified Arabic" panose="02020603050405020304" pitchFamily="18" charset="-78"/>
              </a:rPr>
              <a:t>PIC</a:t>
            </a: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 للبادئات المستخدمة وفق المعادلة: </a:t>
            </a:r>
            <a:r>
              <a:rPr lang="en-US" sz="1800" dirty="0">
                <a:effectLst/>
                <a:latin typeface="Times New Roman" panose="02020603050405020304" pitchFamily="18" charset="0"/>
                <a:ea typeface="Times New Roman" panose="02020603050405020304" pitchFamily="18" charset="0"/>
                <a:cs typeface="Simplified Arabic" panose="02020603050405020304" pitchFamily="18" charset="-78"/>
              </a:rPr>
              <a:t>PIC = {Σ 2Pi (1-Pi)}</a:t>
            </a: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 </a:t>
            </a:r>
            <a:endParaRPr lang="en-US" dirty="0">
              <a:latin typeface="Times New Roman" panose="02020603050405020304" pitchFamily="18" charset="0"/>
              <a:ea typeface="Times New Roman" panose="02020603050405020304" pitchFamily="18" charset="0"/>
              <a:cs typeface="Simplified Arabic" panose="02020603050405020304" pitchFamily="18" charset="-78"/>
            </a:endParaRPr>
          </a:p>
          <a:p>
            <a:pPr marL="0" marR="0" algn="just" rtl="1">
              <a:lnSpc>
                <a:spcPct val="150000"/>
              </a:lnSpc>
              <a:spcBef>
                <a:spcPts val="0"/>
              </a:spcBef>
              <a:spcAft>
                <a:spcPts val="1000"/>
              </a:spcAft>
            </a:pP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حيث </a:t>
            </a:r>
            <a:r>
              <a:rPr lang="en-US" sz="1800" dirty="0">
                <a:effectLst/>
                <a:latin typeface="Times New Roman" panose="02020603050405020304" pitchFamily="18" charset="0"/>
                <a:ea typeface="Times New Roman" panose="02020603050405020304" pitchFamily="18" charset="0"/>
                <a:cs typeface="Simplified Arabic" panose="02020603050405020304" pitchFamily="18" charset="-78"/>
              </a:rPr>
              <a:t>Pi</a:t>
            </a: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 تكرارية</a:t>
            </a:r>
            <a:r>
              <a:rPr lang="ar-SY" sz="1800" dirty="0">
                <a:effectLst/>
                <a:latin typeface="Times New Roman" panose="02020603050405020304" pitchFamily="18" charset="0"/>
                <a:ea typeface="Times New Roman" panose="02020603050405020304" pitchFamily="18" charset="0"/>
                <a:cs typeface="Simplified Arabic" panose="02020603050405020304" pitchFamily="18" charset="-78"/>
              </a:rPr>
              <a:t> الحزم </a:t>
            </a:r>
            <a:r>
              <a:rPr lang="ar-SA" sz="1800" dirty="0">
                <a:effectLst/>
                <a:latin typeface="Times New Roman" panose="02020603050405020304" pitchFamily="18" charset="0"/>
                <a:ea typeface="Times New Roman" panose="02020603050405020304" pitchFamily="18" charset="0"/>
                <a:cs typeface="Simplified Arabic" panose="02020603050405020304" pitchFamily="18" charset="-78"/>
              </a:rPr>
              <a:t>الناتجة عن استخدام البادئ من جميع العينات المدروسة</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526423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ave 3">
            <a:extLst>
              <a:ext uri="{FF2B5EF4-FFF2-40B4-BE49-F238E27FC236}">
                <a16:creationId xmlns:a16="http://schemas.microsoft.com/office/drawing/2014/main" id="{5280FB91-4966-46D2-9E7B-92229284199B}"/>
              </a:ext>
            </a:extLst>
          </p:cNvPr>
          <p:cNvSpPr/>
          <p:nvPr/>
        </p:nvSpPr>
        <p:spPr>
          <a:xfrm>
            <a:off x="3131840" y="2136485"/>
            <a:ext cx="3312368" cy="2677363"/>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3600" b="1" dirty="0">
                <a:effectLst/>
                <a:ea typeface="Calibri" panose="020F0502020204030204" pitchFamily="34" charset="0"/>
                <a:cs typeface="Simplified Arabic" panose="02020603050405020304" pitchFamily="18" charset="-78"/>
              </a:rPr>
              <a:t>النتائج والمناقشة </a:t>
            </a:r>
            <a:endParaRPr lang="en-US" sz="3600" dirty="0"/>
          </a:p>
        </p:txBody>
      </p:sp>
    </p:spTree>
    <p:extLst>
      <p:ext uri="{BB962C8B-B14F-4D97-AF65-F5344CB8AC3E}">
        <p14:creationId xmlns:p14="http://schemas.microsoft.com/office/powerpoint/2010/main" val="35750274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EAB5C46-03BC-4824-82B3-49E139A744D0}"/>
              </a:ext>
            </a:extLst>
          </p:cNvPr>
          <p:cNvGraphicFramePr>
            <a:graphicFrameLocks noGrp="1"/>
          </p:cNvGraphicFramePr>
          <p:nvPr>
            <p:extLst>
              <p:ext uri="{D42A27DB-BD31-4B8C-83A1-F6EECF244321}">
                <p14:modId xmlns:p14="http://schemas.microsoft.com/office/powerpoint/2010/main" val="713392181"/>
              </p:ext>
            </p:extLst>
          </p:nvPr>
        </p:nvGraphicFramePr>
        <p:xfrm>
          <a:off x="251520" y="97201"/>
          <a:ext cx="6579740" cy="6776757"/>
        </p:xfrm>
        <a:graphic>
          <a:graphicData uri="http://schemas.openxmlformats.org/drawingml/2006/table">
            <a:tbl>
              <a:tblPr rtl="1" firstRow="1" firstCol="1" bandRow="1">
                <a:tableStyleId>{5C22544A-7EE6-4342-B048-85BDC9FD1C3A}</a:tableStyleId>
              </a:tblPr>
              <a:tblGrid>
                <a:gridCol w="1068789">
                  <a:extLst>
                    <a:ext uri="{9D8B030D-6E8A-4147-A177-3AD203B41FA5}">
                      <a16:colId xmlns:a16="http://schemas.microsoft.com/office/drawing/2014/main" val="1896728029"/>
                    </a:ext>
                  </a:extLst>
                </a:gridCol>
                <a:gridCol w="1068789">
                  <a:extLst>
                    <a:ext uri="{9D8B030D-6E8A-4147-A177-3AD203B41FA5}">
                      <a16:colId xmlns:a16="http://schemas.microsoft.com/office/drawing/2014/main" val="2040446579"/>
                    </a:ext>
                  </a:extLst>
                </a:gridCol>
                <a:gridCol w="614555">
                  <a:extLst>
                    <a:ext uri="{9D8B030D-6E8A-4147-A177-3AD203B41FA5}">
                      <a16:colId xmlns:a16="http://schemas.microsoft.com/office/drawing/2014/main" val="2364281940"/>
                    </a:ext>
                  </a:extLst>
                </a:gridCol>
                <a:gridCol w="614555">
                  <a:extLst>
                    <a:ext uri="{9D8B030D-6E8A-4147-A177-3AD203B41FA5}">
                      <a16:colId xmlns:a16="http://schemas.microsoft.com/office/drawing/2014/main" val="24043077"/>
                    </a:ext>
                  </a:extLst>
                </a:gridCol>
                <a:gridCol w="828313">
                  <a:extLst>
                    <a:ext uri="{9D8B030D-6E8A-4147-A177-3AD203B41FA5}">
                      <a16:colId xmlns:a16="http://schemas.microsoft.com/office/drawing/2014/main" val="110343866"/>
                    </a:ext>
                  </a:extLst>
                </a:gridCol>
                <a:gridCol w="828313">
                  <a:extLst>
                    <a:ext uri="{9D8B030D-6E8A-4147-A177-3AD203B41FA5}">
                      <a16:colId xmlns:a16="http://schemas.microsoft.com/office/drawing/2014/main" val="1559410698"/>
                    </a:ext>
                  </a:extLst>
                </a:gridCol>
                <a:gridCol w="778213">
                  <a:extLst>
                    <a:ext uri="{9D8B030D-6E8A-4147-A177-3AD203B41FA5}">
                      <a16:colId xmlns:a16="http://schemas.microsoft.com/office/drawing/2014/main" val="2475791955"/>
                    </a:ext>
                  </a:extLst>
                </a:gridCol>
                <a:gridCol w="778213">
                  <a:extLst>
                    <a:ext uri="{9D8B030D-6E8A-4147-A177-3AD203B41FA5}">
                      <a16:colId xmlns:a16="http://schemas.microsoft.com/office/drawing/2014/main" val="2457191302"/>
                    </a:ext>
                  </a:extLst>
                </a:gridCol>
              </a:tblGrid>
              <a:tr h="201877">
                <a:tc rowSpan="2">
                  <a:txBody>
                    <a:bodyPr/>
                    <a:lstStyle/>
                    <a:p>
                      <a:pPr marL="0" marR="0" algn="ctr" rtl="1">
                        <a:lnSpc>
                          <a:spcPct val="115000"/>
                        </a:lnSpc>
                        <a:spcBef>
                          <a:spcPts val="0"/>
                        </a:spcBef>
                        <a:spcAft>
                          <a:spcPts val="0"/>
                        </a:spcAft>
                      </a:pPr>
                      <a:r>
                        <a:rPr lang="ar-SA" sz="1200" b="1">
                          <a:effectLst/>
                        </a:rPr>
                        <a:t>الصنف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a:txBody>
                    <a:bodyPr/>
                    <a:lstStyle/>
                    <a:p>
                      <a:pPr marL="0" marR="0" algn="ctr" rtl="1">
                        <a:lnSpc>
                          <a:spcPct val="115000"/>
                        </a:lnSpc>
                        <a:spcBef>
                          <a:spcPts val="0"/>
                        </a:spcBef>
                        <a:spcAft>
                          <a:spcPts val="0"/>
                        </a:spcAft>
                      </a:pPr>
                      <a:r>
                        <a:rPr lang="ar-SA" sz="1200" b="1">
                          <a:effectLst/>
                        </a:rPr>
                        <a:t>الإجهاد (</a:t>
                      </a:r>
                      <a:r>
                        <a:rPr lang="en-US" sz="1200" b="1">
                          <a:effectLst/>
                        </a:rPr>
                        <a:t>bar</a:t>
                      </a:r>
                      <a:r>
                        <a:rPr lang="ar-SA" sz="1200" b="1">
                          <a:effectLst/>
                        </a:rPr>
                        <a:t>) </a:t>
                      </a:r>
                      <a:r>
                        <a:rPr lang="en-US" sz="1200" b="1">
                          <a:effectLst/>
                        </a:rPr>
                        <a:t>B</a:t>
                      </a:r>
                      <a:r>
                        <a:rPr lang="ar-SA"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1">
                        <a:lnSpc>
                          <a:spcPct val="115000"/>
                        </a:lnSpc>
                        <a:spcBef>
                          <a:spcPts val="0"/>
                        </a:spcBef>
                        <a:spcAft>
                          <a:spcPts val="0"/>
                        </a:spcAft>
                      </a:pPr>
                      <a:r>
                        <a:rPr lang="ar-SA" sz="1200" b="1">
                          <a:effectLst/>
                        </a:rPr>
                        <a:t>مواعيد  (ساعة)   </a:t>
                      </a: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rPr>
                        <a:t>متوسط </a:t>
                      </a:r>
                      <a:r>
                        <a:rPr lang="en-US" sz="1200" b="1">
                          <a:effectLst/>
                        </a:rPr>
                        <a:t>A*B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gridSpan="2">
                  <a:txBody>
                    <a:bodyPr/>
                    <a:lstStyle/>
                    <a:p>
                      <a:pPr marL="0" marR="0" algn="ctr" rtl="1">
                        <a:lnSpc>
                          <a:spcPct val="115000"/>
                        </a:lnSpc>
                        <a:spcBef>
                          <a:spcPts val="0"/>
                        </a:spcBef>
                        <a:spcAft>
                          <a:spcPts val="0"/>
                        </a:spcAft>
                      </a:pPr>
                      <a:r>
                        <a:rPr lang="ar-SA" sz="1200" b="1">
                          <a:effectLst/>
                        </a:rPr>
                        <a:t>متوسط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hMerge="1">
                  <a:txBody>
                    <a:bodyPr/>
                    <a:lstStyle/>
                    <a:p>
                      <a:endParaRPr lang="en-US"/>
                    </a:p>
                  </a:txBody>
                  <a:tcPr/>
                </a:tc>
                <a:extLst>
                  <a:ext uri="{0D108BD9-81ED-4DB2-BD59-A6C34878D82A}">
                    <a16:rowId xmlns:a16="http://schemas.microsoft.com/office/drawing/2014/main" val="804471273"/>
                  </a:ext>
                </a:extLst>
              </a:tr>
              <a:tr h="97581">
                <a:tc vMerge="1">
                  <a:txBody>
                    <a:bodyPr/>
                    <a:lstStyle/>
                    <a:p>
                      <a:endParaRPr lang="en-US"/>
                    </a:p>
                  </a:txBody>
                  <a:tcPr/>
                </a:tc>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24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604394200"/>
                  </a:ext>
                </a:extLst>
              </a:tr>
              <a:tr h="201971">
                <a:tc rowSpan="3">
                  <a:txBody>
                    <a:bodyPr/>
                    <a:lstStyle/>
                    <a:p>
                      <a:pPr marL="0" marR="0" algn="ctr" rtl="1">
                        <a:lnSpc>
                          <a:spcPct val="115000"/>
                        </a:lnSpc>
                        <a:spcBef>
                          <a:spcPts val="0"/>
                        </a:spcBef>
                        <a:spcAft>
                          <a:spcPts val="0"/>
                        </a:spcAft>
                      </a:pPr>
                      <a:r>
                        <a:rPr lang="ar-SA" sz="1200" b="1">
                          <a:effectLst/>
                        </a:rPr>
                        <a:t>حوراني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dirty="0">
                          <a:effectLst/>
                        </a:rPr>
                        <a:t>شاهد</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4.771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4.771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4.771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4.771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11.205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2629056921"/>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16.796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15.519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12.919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15.078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897499179"/>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11.579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16.934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12.786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13.766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764092006"/>
                  </a:ext>
                </a:extLst>
              </a:tr>
              <a:tr h="201971">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11.049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12.408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10.159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653910"/>
                  </a:ext>
                </a:extLst>
              </a:tr>
              <a:tr h="201971">
                <a:tc rowSpan="3">
                  <a:txBody>
                    <a:bodyPr/>
                    <a:lstStyle/>
                    <a:p>
                      <a:pPr marL="0" marR="0" algn="ctr" rtl="1">
                        <a:lnSpc>
                          <a:spcPct val="115000"/>
                        </a:lnSpc>
                        <a:spcBef>
                          <a:spcPts val="0"/>
                        </a:spcBef>
                        <a:spcAft>
                          <a:spcPts val="0"/>
                        </a:spcAft>
                      </a:pPr>
                      <a:r>
                        <a:rPr lang="ar-SA" sz="1200" b="1">
                          <a:effectLst/>
                        </a:rPr>
                        <a:t>أكساد 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4.898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4.898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4.898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4.898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12.629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219334305"/>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14.940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11.861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21.264</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16.022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889070584"/>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16.727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11.640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600" b="1" dirty="0">
                          <a:solidFill>
                            <a:srgbClr val="FF0000"/>
                          </a:solidFill>
                          <a:effectLst>
                            <a:outerShdw blurRad="38100" dist="38100" dir="2700000" algn="tl">
                              <a:srgbClr val="000000">
                                <a:alpha val="43137"/>
                              </a:srgbClr>
                            </a:outerShdw>
                          </a:effectLst>
                        </a:rPr>
                        <a:t>22.537</a:t>
                      </a:r>
                      <a:endParaRPr lang="en-US" sz="16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16.968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756430399"/>
                  </a:ext>
                </a:extLst>
              </a:tr>
              <a:tr h="201971">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12.188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9.466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16.233</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79262175"/>
                  </a:ext>
                </a:extLst>
              </a:tr>
              <a:tr h="201971">
                <a:tc rowSpan="3">
                  <a:txBody>
                    <a:bodyPr/>
                    <a:lstStyle/>
                    <a:p>
                      <a:pPr marL="0" marR="0" algn="ctr" rtl="1">
                        <a:lnSpc>
                          <a:spcPct val="115000"/>
                        </a:lnSpc>
                        <a:spcBef>
                          <a:spcPts val="0"/>
                        </a:spcBef>
                        <a:spcAft>
                          <a:spcPts val="0"/>
                        </a:spcAft>
                      </a:pPr>
                      <a:r>
                        <a:rPr lang="ar-SA" sz="1200" b="1">
                          <a:effectLst/>
                        </a:rPr>
                        <a:t>شام 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10.528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10.528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10.528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10.528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800" b="1" dirty="0">
                          <a:solidFill>
                            <a:srgbClr val="FF0000"/>
                          </a:solidFill>
                          <a:effectLst>
                            <a:outerShdw blurRad="38100" dist="38100" dir="2700000" algn="tl">
                              <a:srgbClr val="000000">
                                <a:alpha val="43137"/>
                              </a:srgbClr>
                            </a:outerShdw>
                          </a:effectLst>
                        </a:rPr>
                        <a:t>14.485</a:t>
                      </a:r>
                      <a:endParaRPr lang="en-US" sz="18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1972072644"/>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12.619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15.278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19.707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15.868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993564884"/>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14.031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16.988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20.160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17.060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118673039"/>
                  </a:ext>
                </a:extLst>
              </a:tr>
              <a:tr h="201971">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12.393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14.265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16.798</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16298460"/>
                  </a:ext>
                </a:extLst>
              </a:tr>
              <a:tr h="201971">
                <a:tc rowSpan="3">
                  <a:txBody>
                    <a:bodyPr/>
                    <a:lstStyle/>
                    <a:p>
                      <a:pPr marL="0" marR="0" algn="ctr" rtl="1">
                        <a:lnSpc>
                          <a:spcPct val="115000"/>
                        </a:lnSpc>
                        <a:spcBef>
                          <a:spcPts val="0"/>
                        </a:spcBef>
                        <a:spcAft>
                          <a:spcPts val="0"/>
                        </a:spcAft>
                      </a:pPr>
                      <a:r>
                        <a:rPr lang="ar-SA" sz="1200" b="1">
                          <a:effectLst/>
                        </a:rPr>
                        <a:t>جولان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4.875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4.875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4.875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4.875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800" b="1" dirty="0">
                          <a:solidFill>
                            <a:srgbClr val="00B0F0"/>
                          </a:solidFill>
                          <a:effectLst>
                            <a:outerShdw blurRad="38100" dist="38100" dir="2700000" algn="tl">
                              <a:srgbClr val="000000">
                                <a:alpha val="43137"/>
                              </a:srgbClr>
                            </a:outerShdw>
                          </a:effectLst>
                        </a:rPr>
                        <a:t>8.830</a:t>
                      </a:r>
                      <a:endParaRPr lang="en-US" sz="18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1162466496"/>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4.766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6.832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17.492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9.697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094618128"/>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7.904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9.396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18.459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11.920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177083984"/>
                  </a:ext>
                </a:extLst>
              </a:tr>
              <a:tr h="201971">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5.848</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7.034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13.609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18260220"/>
                  </a:ext>
                </a:extLst>
              </a:tr>
              <a:tr h="201971">
                <a:tc rowSpan="3">
                  <a:txBody>
                    <a:bodyPr/>
                    <a:lstStyle/>
                    <a:p>
                      <a:pPr marL="0" marR="0" algn="ctr" rtl="1">
                        <a:lnSpc>
                          <a:spcPct val="115000"/>
                        </a:lnSpc>
                        <a:spcBef>
                          <a:spcPts val="0"/>
                        </a:spcBef>
                        <a:spcAft>
                          <a:spcPts val="0"/>
                        </a:spcAft>
                      </a:pPr>
                      <a:r>
                        <a:rPr lang="ar-SA" sz="1200" b="1">
                          <a:effectLst/>
                        </a:rPr>
                        <a:t>بحوث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600" b="1" dirty="0">
                          <a:solidFill>
                            <a:srgbClr val="00B0F0"/>
                          </a:solidFill>
                          <a:effectLst>
                            <a:outerShdw blurRad="38100" dist="38100" dir="2700000" algn="tl">
                              <a:srgbClr val="000000">
                                <a:alpha val="43137"/>
                              </a:srgbClr>
                            </a:outerShdw>
                          </a:effectLst>
                        </a:rPr>
                        <a:t>4.139</a:t>
                      </a:r>
                      <a:endParaRPr lang="en-US" sz="16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4.139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4.139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4.139</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10.037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3649138347"/>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8.014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11.549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18.801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12.788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232981097"/>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11.216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8.836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19.498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13.183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833750166"/>
                  </a:ext>
                </a:extLst>
              </a:tr>
              <a:tr h="201971">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7.790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8.175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14.146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52754652"/>
                  </a:ext>
                </a:extLst>
              </a:tr>
              <a:tr h="201971">
                <a:tc rowSpan="3">
                  <a:txBody>
                    <a:bodyPr/>
                    <a:lstStyle/>
                    <a:p>
                      <a:pPr marL="0" marR="0" algn="ctr" rtl="1">
                        <a:lnSpc>
                          <a:spcPct val="115000"/>
                        </a:lnSpc>
                        <a:spcBef>
                          <a:spcPts val="0"/>
                        </a:spcBef>
                        <a:spcAft>
                          <a:spcPts val="0"/>
                        </a:spcAft>
                      </a:pPr>
                      <a:r>
                        <a:rPr lang="ar-SA" sz="1200" b="1">
                          <a:effectLst/>
                        </a:rPr>
                        <a:t>شام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10.098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10.098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10.098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10.098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11.089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1499662746"/>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10.410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8.509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13.161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10.693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408132149"/>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8.191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9.725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19.515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12.477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46206717"/>
                  </a:ext>
                </a:extLst>
              </a:tr>
              <a:tr h="201971">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9.566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9.444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14.258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1">
                        <a:lnSpc>
                          <a:spcPct val="115000"/>
                        </a:lnSpc>
                        <a:spcBef>
                          <a:spcPts val="0"/>
                        </a:spcBef>
                        <a:spcAft>
                          <a:spcPts val="0"/>
                        </a:spcAft>
                      </a:pPr>
                      <a:r>
                        <a:rPr lang="ar-SA" sz="1200" b="1">
                          <a:effectLst/>
                        </a:rPr>
                        <a:t>متوسط </a:t>
                      </a: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470882"/>
                  </a:ext>
                </a:extLst>
              </a:tr>
              <a:tr h="201971">
                <a:tc rowSpan="3">
                  <a:txBody>
                    <a:bodyPr/>
                    <a:lstStyle/>
                    <a:p>
                      <a:pPr marL="0" marR="0" algn="ctr" rtl="1">
                        <a:lnSpc>
                          <a:spcPct val="115000"/>
                        </a:lnSpc>
                        <a:spcBef>
                          <a:spcPts val="0"/>
                        </a:spcBef>
                        <a:spcAft>
                          <a:spcPts val="0"/>
                        </a:spcAft>
                      </a:pPr>
                      <a:r>
                        <a:rPr lang="ar-SA" sz="1200" b="1">
                          <a:effectLst/>
                        </a:rPr>
                        <a:t>متوسط </a:t>
                      </a: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6.552</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6.552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6.552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6.552</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84016715"/>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11.258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11.591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17.224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13.358</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87052132"/>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11.608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12.253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18.826</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14.229</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43549602"/>
                  </a:ext>
                </a:extLst>
              </a:tr>
              <a:tr h="201971">
                <a:tc gridSpan="2">
                  <a:txBody>
                    <a:bodyPr/>
                    <a:lstStyle/>
                    <a:p>
                      <a:pPr marL="0" marR="0" algn="ctr" rtl="1">
                        <a:lnSpc>
                          <a:spcPct val="115000"/>
                        </a:lnSpc>
                        <a:spcBef>
                          <a:spcPts val="0"/>
                        </a:spcBef>
                        <a:spcAft>
                          <a:spcPts val="0"/>
                        </a:spcAft>
                      </a:pPr>
                      <a:r>
                        <a:rPr lang="ar-SA" sz="1200" b="1">
                          <a:effectLst/>
                        </a:rPr>
                        <a:t>متوسط </a:t>
                      </a: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9.806</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10.132</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14.200</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dirty="0">
                          <a:effectLst/>
                        </a:rPr>
                        <a:t>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03184855"/>
                  </a:ext>
                </a:extLst>
              </a:tr>
              <a:tr h="201971">
                <a:tc rowSpan="2">
                  <a:txBody>
                    <a:bodyPr/>
                    <a:lstStyle/>
                    <a:p>
                      <a:pPr marL="0" marR="0" algn="ctr" rtl="0">
                        <a:lnSpc>
                          <a:spcPct val="115000"/>
                        </a:lnSpc>
                        <a:spcBef>
                          <a:spcPts val="0"/>
                        </a:spcBef>
                        <a:spcAft>
                          <a:spcPts val="0"/>
                        </a:spcAft>
                      </a:pPr>
                      <a:r>
                        <a:rPr lang="en-US" sz="1200" b="1">
                          <a:effectLst/>
                        </a:rPr>
                        <a:t>LSD 0.05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extLst>
                  <a:ext uri="{0D108BD9-81ED-4DB2-BD59-A6C34878D82A}">
                    <a16:rowId xmlns:a16="http://schemas.microsoft.com/office/drawing/2014/main" val="1053462637"/>
                  </a:ext>
                </a:extLst>
              </a:tr>
              <a:tr h="201971">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1.7310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1.2240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1.2240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2.9982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2.9982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2.1200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5.1930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extLst>
                  <a:ext uri="{0D108BD9-81ED-4DB2-BD59-A6C34878D82A}">
                    <a16:rowId xmlns:a16="http://schemas.microsoft.com/office/drawing/2014/main" val="3044744738"/>
                  </a:ext>
                </a:extLst>
              </a:tr>
            </a:tbl>
          </a:graphicData>
        </a:graphic>
      </p:graphicFrame>
      <p:sp>
        <p:nvSpPr>
          <p:cNvPr id="3" name="TextBox 2">
            <a:extLst>
              <a:ext uri="{FF2B5EF4-FFF2-40B4-BE49-F238E27FC236}">
                <a16:creationId xmlns:a16="http://schemas.microsoft.com/office/drawing/2014/main" id="{D8BFA772-BB72-47F3-9D05-25054C8C55D0}"/>
              </a:ext>
            </a:extLst>
          </p:cNvPr>
          <p:cNvSpPr txBox="1"/>
          <p:nvPr/>
        </p:nvSpPr>
        <p:spPr>
          <a:xfrm>
            <a:off x="6839594" y="97201"/>
            <a:ext cx="2799978" cy="1165832"/>
          </a:xfrm>
          <a:prstGeom prst="rect">
            <a:avLst/>
          </a:prstGeom>
          <a:noFill/>
        </p:spPr>
        <p:txBody>
          <a:bodyPr wrap="square">
            <a:spAutoFit/>
          </a:bodyPr>
          <a:lstStyle/>
          <a:p>
            <a:pPr marR="0" lvl="1" algn="ct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تأثير الإجهاد الجفافي في محتوى البرولين</a:t>
            </a:r>
            <a:endParaRPr lang="ar-SY" sz="1800" b="1" dirty="0">
              <a:effectLst/>
              <a:latin typeface="Calibri" panose="020F0502020204030204" pitchFamily="34" charset="0"/>
              <a:ea typeface="Calibri" panose="020F0502020204030204" pitchFamily="34" charset="0"/>
              <a:cs typeface="Simplified Arabic" panose="02020603050405020304" pitchFamily="18" charset="-78"/>
            </a:endParaRPr>
          </a:p>
          <a:p>
            <a:pPr marR="0" lvl="1" algn="ctr" rtl="1">
              <a:lnSpc>
                <a:spcPct val="115000"/>
              </a:lnSpc>
              <a:spcBef>
                <a:spcPts val="0"/>
              </a:spcBef>
              <a:spcAft>
                <a:spcPts val="1000"/>
              </a:spcAft>
            </a:pPr>
            <a:r>
              <a:rPr lang="ar-SY" sz="1800" b="1"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ميكروغرام/ غ</a:t>
            </a:r>
            <a:r>
              <a:rPr lang="ar-SY" sz="1800" b="1" dirty="0">
                <a:effectLst/>
                <a:latin typeface="Calibri" panose="020F0502020204030204" pitchFamily="34" charset="0"/>
                <a:ea typeface="Calibri" panose="020F0502020204030204" pitchFamily="34" charset="0"/>
                <a:cs typeface="Simplified Arabic" panose="02020603050405020304" pitchFamily="18"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4" name="Chart 3">
            <a:extLst>
              <a:ext uri="{FF2B5EF4-FFF2-40B4-BE49-F238E27FC236}">
                <a16:creationId xmlns:a16="http://schemas.microsoft.com/office/drawing/2014/main" id="{CE58096B-6FD9-48F0-88D7-26C24441B8C1}"/>
              </a:ext>
            </a:extLst>
          </p:cNvPr>
          <p:cNvGraphicFramePr/>
          <p:nvPr>
            <p:extLst>
              <p:ext uri="{D42A27DB-BD31-4B8C-83A1-F6EECF244321}">
                <p14:modId xmlns:p14="http://schemas.microsoft.com/office/powerpoint/2010/main" val="3930696784"/>
              </p:ext>
            </p:extLst>
          </p:nvPr>
        </p:nvGraphicFramePr>
        <p:xfrm>
          <a:off x="7094040" y="1243983"/>
          <a:ext cx="204991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صورة 1">
            <a:extLst>
              <a:ext uri="{FF2B5EF4-FFF2-40B4-BE49-F238E27FC236}">
                <a16:creationId xmlns:a16="http://schemas.microsoft.com/office/drawing/2014/main" id="{FE5ABBA3-71FF-4BD8-AD9B-6FDC2F69D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9594" y="3999710"/>
            <a:ext cx="2246122" cy="2605837"/>
          </a:xfrm>
          <a:prstGeom prst="rect">
            <a:avLst/>
          </a:prstGeom>
          <a:ln>
            <a:noFill/>
          </a:ln>
          <a:effectLst>
            <a:softEdge rad="112500"/>
          </a:effectLst>
        </p:spPr>
      </p:pic>
    </p:spTree>
    <p:extLst>
      <p:ext uri="{BB962C8B-B14F-4D97-AF65-F5344CB8AC3E}">
        <p14:creationId xmlns:p14="http://schemas.microsoft.com/office/powerpoint/2010/main" val="21774622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9B05BCD-5137-4BEF-93F5-476689A3E146}"/>
              </a:ext>
            </a:extLst>
          </p:cNvPr>
          <p:cNvGraphicFramePr>
            <a:graphicFrameLocks noGrp="1"/>
          </p:cNvGraphicFramePr>
          <p:nvPr>
            <p:extLst>
              <p:ext uri="{D42A27DB-BD31-4B8C-83A1-F6EECF244321}">
                <p14:modId xmlns:p14="http://schemas.microsoft.com/office/powerpoint/2010/main" val="1078224318"/>
              </p:ext>
            </p:extLst>
          </p:nvPr>
        </p:nvGraphicFramePr>
        <p:xfrm>
          <a:off x="232793" y="50440"/>
          <a:ext cx="6841228" cy="6943156"/>
        </p:xfrm>
        <a:graphic>
          <a:graphicData uri="http://schemas.openxmlformats.org/drawingml/2006/table">
            <a:tbl>
              <a:tblPr rtl="1" firstRow="1" firstCol="1" bandRow="1">
                <a:tableStyleId>{5C22544A-7EE6-4342-B048-85BDC9FD1C3A}</a:tableStyleId>
              </a:tblPr>
              <a:tblGrid>
                <a:gridCol w="1106101">
                  <a:extLst>
                    <a:ext uri="{9D8B030D-6E8A-4147-A177-3AD203B41FA5}">
                      <a16:colId xmlns:a16="http://schemas.microsoft.com/office/drawing/2014/main" val="2347947141"/>
                    </a:ext>
                  </a:extLst>
                </a:gridCol>
                <a:gridCol w="1106101">
                  <a:extLst>
                    <a:ext uri="{9D8B030D-6E8A-4147-A177-3AD203B41FA5}">
                      <a16:colId xmlns:a16="http://schemas.microsoft.com/office/drawing/2014/main" val="3442167161"/>
                    </a:ext>
                  </a:extLst>
                </a:gridCol>
                <a:gridCol w="636005">
                  <a:extLst>
                    <a:ext uri="{9D8B030D-6E8A-4147-A177-3AD203B41FA5}">
                      <a16:colId xmlns:a16="http://schemas.microsoft.com/office/drawing/2014/main" val="3095488425"/>
                    </a:ext>
                  </a:extLst>
                </a:gridCol>
                <a:gridCol w="636005">
                  <a:extLst>
                    <a:ext uri="{9D8B030D-6E8A-4147-A177-3AD203B41FA5}">
                      <a16:colId xmlns:a16="http://schemas.microsoft.com/office/drawing/2014/main" val="1614699102"/>
                    </a:ext>
                  </a:extLst>
                </a:gridCol>
                <a:gridCol w="857229">
                  <a:extLst>
                    <a:ext uri="{9D8B030D-6E8A-4147-A177-3AD203B41FA5}">
                      <a16:colId xmlns:a16="http://schemas.microsoft.com/office/drawing/2014/main" val="3308332147"/>
                    </a:ext>
                  </a:extLst>
                </a:gridCol>
                <a:gridCol w="857229">
                  <a:extLst>
                    <a:ext uri="{9D8B030D-6E8A-4147-A177-3AD203B41FA5}">
                      <a16:colId xmlns:a16="http://schemas.microsoft.com/office/drawing/2014/main" val="2550895594"/>
                    </a:ext>
                  </a:extLst>
                </a:gridCol>
                <a:gridCol w="821279">
                  <a:extLst>
                    <a:ext uri="{9D8B030D-6E8A-4147-A177-3AD203B41FA5}">
                      <a16:colId xmlns:a16="http://schemas.microsoft.com/office/drawing/2014/main" val="3718321593"/>
                    </a:ext>
                  </a:extLst>
                </a:gridCol>
                <a:gridCol w="821279">
                  <a:extLst>
                    <a:ext uri="{9D8B030D-6E8A-4147-A177-3AD203B41FA5}">
                      <a16:colId xmlns:a16="http://schemas.microsoft.com/office/drawing/2014/main" val="3754718108"/>
                    </a:ext>
                  </a:extLst>
                </a:gridCol>
              </a:tblGrid>
              <a:tr h="108790">
                <a:tc rowSpan="2">
                  <a:txBody>
                    <a:bodyPr/>
                    <a:lstStyle/>
                    <a:p>
                      <a:pPr marL="0" marR="0" algn="ctr" rtl="1">
                        <a:lnSpc>
                          <a:spcPct val="115000"/>
                        </a:lnSpc>
                        <a:spcBef>
                          <a:spcPts val="0"/>
                        </a:spcBef>
                        <a:spcAft>
                          <a:spcPts val="0"/>
                        </a:spcAft>
                      </a:pPr>
                      <a:r>
                        <a:rPr lang="ar-SA" sz="1200" b="1">
                          <a:effectLst/>
                        </a:rPr>
                        <a:t>الصنف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a:txBody>
                    <a:bodyPr/>
                    <a:lstStyle/>
                    <a:p>
                      <a:pPr marL="0" marR="0" algn="ctr" rtl="1">
                        <a:lnSpc>
                          <a:spcPct val="115000"/>
                        </a:lnSpc>
                        <a:spcBef>
                          <a:spcPts val="0"/>
                        </a:spcBef>
                        <a:spcAft>
                          <a:spcPts val="0"/>
                        </a:spcAft>
                      </a:pPr>
                      <a:r>
                        <a:rPr lang="ar-SA" sz="1200" b="1">
                          <a:effectLst/>
                        </a:rPr>
                        <a:t>الإجهاد (</a:t>
                      </a:r>
                      <a:r>
                        <a:rPr lang="en-US" sz="1200" b="1">
                          <a:effectLst/>
                        </a:rPr>
                        <a:t>bar</a:t>
                      </a:r>
                      <a:r>
                        <a:rPr lang="ar-SA" sz="1200" b="1">
                          <a:effectLst/>
                        </a:rPr>
                        <a:t>) </a:t>
                      </a:r>
                      <a:r>
                        <a:rPr lang="en-US" sz="1200" b="1">
                          <a:effectLst/>
                        </a:rPr>
                        <a:t>B</a:t>
                      </a:r>
                      <a:r>
                        <a:rPr lang="ar-SA"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1">
                        <a:lnSpc>
                          <a:spcPct val="115000"/>
                        </a:lnSpc>
                        <a:spcBef>
                          <a:spcPts val="0"/>
                        </a:spcBef>
                        <a:spcAft>
                          <a:spcPts val="0"/>
                        </a:spcAft>
                      </a:pPr>
                      <a:r>
                        <a:rPr lang="ar-SA" sz="1200" b="1">
                          <a:effectLst/>
                        </a:rPr>
                        <a:t>مواعيد  (ساعة)   </a:t>
                      </a: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rPr>
                        <a:t>متوسط </a:t>
                      </a:r>
                      <a:r>
                        <a:rPr lang="en-US" sz="1200" b="1">
                          <a:effectLst/>
                        </a:rPr>
                        <a:t>A*B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gridSpan="2">
                  <a:txBody>
                    <a:bodyPr/>
                    <a:lstStyle/>
                    <a:p>
                      <a:pPr marL="0" marR="0" algn="ctr" rtl="1">
                        <a:lnSpc>
                          <a:spcPct val="115000"/>
                        </a:lnSpc>
                        <a:spcBef>
                          <a:spcPts val="0"/>
                        </a:spcBef>
                        <a:spcAft>
                          <a:spcPts val="0"/>
                        </a:spcAft>
                      </a:pPr>
                      <a:r>
                        <a:rPr lang="ar-SA" sz="1200" b="1">
                          <a:effectLst/>
                        </a:rPr>
                        <a:t>متوسط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hMerge="1">
                  <a:txBody>
                    <a:bodyPr/>
                    <a:lstStyle/>
                    <a:p>
                      <a:endParaRPr lang="en-US"/>
                    </a:p>
                  </a:txBody>
                  <a:tcPr/>
                </a:tc>
                <a:extLst>
                  <a:ext uri="{0D108BD9-81ED-4DB2-BD59-A6C34878D82A}">
                    <a16:rowId xmlns:a16="http://schemas.microsoft.com/office/drawing/2014/main" val="2033945268"/>
                  </a:ext>
                </a:extLst>
              </a:tr>
              <a:tr h="109106">
                <a:tc vMerge="1">
                  <a:txBody>
                    <a:bodyPr/>
                    <a:lstStyle/>
                    <a:p>
                      <a:endParaRPr lang="en-US"/>
                    </a:p>
                  </a:txBody>
                  <a:tcPr/>
                </a:tc>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24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564517660"/>
                  </a:ext>
                </a:extLst>
              </a:tr>
              <a:tr h="212198">
                <a:tc rowSpan="3">
                  <a:txBody>
                    <a:bodyPr/>
                    <a:lstStyle/>
                    <a:p>
                      <a:pPr marL="0" marR="0" algn="ctr" rtl="1">
                        <a:lnSpc>
                          <a:spcPct val="115000"/>
                        </a:lnSpc>
                        <a:spcBef>
                          <a:spcPts val="0"/>
                        </a:spcBef>
                        <a:spcAft>
                          <a:spcPts val="0"/>
                        </a:spcAft>
                      </a:pPr>
                      <a:r>
                        <a:rPr lang="ar-SA" sz="1200" b="1">
                          <a:effectLst/>
                        </a:rPr>
                        <a:t>حوراني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33.</a:t>
                      </a:r>
                      <a:r>
                        <a:rPr lang="ar-SA" sz="1200" b="1">
                          <a:effectLst/>
                        </a:rPr>
                        <a:t>325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33.325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33.325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33.</a:t>
                      </a:r>
                      <a:r>
                        <a:rPr lang="ar-SA" sz="1200" b="1">
                          <a:effectLst/>
                        </a:rPr>
                        <a:t>325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47.7</a:t>
                      </a:r>
                      <a:r>
                        <a:rPr lang="ar-SA" sz="1200" b="1">
                          <a:effectLst/>
                        </a:rPr>
                        <a:t>33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1480994207"/>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41.848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58.004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57.149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52.334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867230049"/>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55.</a:t>
                      </a:r>
                      <a:r>
                        <a:rPr lang="ar-SA" sz="1200" b="1">
                          <a:effectLst/>
                        </a:rPr>
                        <a:t>381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59.101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58.138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57.540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198190395"/>
                  </a:ext>
                </a:extLst>
              </a:tr>
              <a:tr h="212198">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43.</a:t>
                      </a:r>
                      <a:r>
                        <a:rPr lang="ar-SA" sz="1200" b="1">
                          <a:effectLst/>
                        </a:rPr>
                        <a:t>518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50.143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49.537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25180112"/>
                  </a:ext>
                </a:extLst>
              </a:tr>
              <a:tr h="212198">
                <a:tc rowSpan="3">
                  <a:txBody>
                    <a:bodyPr/>
                    <a:lstStyle/>
                    <a:p>
                      <a:pPr marL="0" marR="0" algn="ctr" rtl="1">
                        <a:lnSpc>
                          <a:spcPct val="115000"/>
                        </a:lnSpc>
                        <a:spcBef>
                          <a:spcPts val="0"/>
                        </a:spcBef>
                        <a:spcAft>
                          <a:spcPts val="0"/>
                        </a:spcAft>
                      </a:pPr>
                      <a:r>
                        <a:rPr lang="ar-SA" sz="1200" b="1">
                          <a:effectLst/>
                        </a:rPr>
                        <a:t>أكساد 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36.523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36.523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36.523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36.523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47.004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2182789898"/>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47.574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56.655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49.111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51.113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891502349"/>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42.980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54.089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63.060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53.376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885187478"/>
                  </a:ext>
                </a:extLst>
              </a:tr>
              <a:tr h="212198">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42.359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49.089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49.565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00428110"/>
                  </a:ext>
                </a:extLst>
              </a:tr>
              <a:tr h="212198">
                <a:tc rowSpan="3">
                  <a:txBody>
                    <a:bodyPr/>
                    <a:lstStyle/>
                    <a:p>
                      <a:pPr marL="0" marR="0" algn="ctr" rtl="1">
                        <a:lnSpc>
                          <a:spcPct val="115000"/>
                        </a:lnSpc>
                        <a:spcBef>
                          <a:spcPts val="0"/>
                        </a:spcBef>
                        <a:spcAft>
                          <a:spcPts val="0"/>
                        </a:spcAft>
                      </a:pPr>
                      <a:r>
                        <a:rPr lang="ar-SA" sz="1200" b="1">
                          <a:effectLst/>
                        </a:rPr>
                        <a:t>شام 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34.550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34.550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34.550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34.550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43.862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1861782508"/>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38.144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46.497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50.534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45.058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555568381"/>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42.351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54.693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58.886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51.977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626048374"/>
                  </a:ext>
                </a:extLst>
              </a:tr>
              <a:tr h="212198">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38.348</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45.247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47.990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87541"/>
                  </a:ext>
                </a:extLst>
              </a:tr>
              <a:tr h="212198">
                <a:tc rowSpan="3">
                  <a:txBody>
                    <a:bodyPr/>
                    <a:lstStyle/>
                    <a:p>
                      <a:pPr marL="0" marR="0" algn="ctr" rtl="1">
                        <a:lnSpc>
                          <a:spcPct val="115000"/>
                        </a:lnSpc>
                        <a:spcBef>
                          <a:spcPts val="0"/>
                        </a:spcBef>
                        <a:spcAft>
                          <a:spcPts val="0"/>
                        </a:spcAft>
                      </a:pPr>
                      <a:r>
                        <a:rPr lang="ar-SA" sz="1200" b="1">
                          <a:effectLst/>
                        </a:rPr>
                        <a:t>جولان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31.002</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31.002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31.002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31.002</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800" b="1" dirty="0">
                          <a:solidFill>
                            <a:srgbClr val="00B0F0"/>
                          </a:solidFill>
                          <a:effectLst>
                            <a:outerShdw blurRad="38100" dist="38100" dir="2700000" algn="tl">
                              <a:srgbClr val="000000">
                                <a:alpha val="43137"/>
                              </a:srgbClr>
                            </a:outerShdw>
                          </a:effectLst>
                        </a:rPr>
                        <a:t>43.236</a:t>
                      </a:r>
                      <a:endParaRPr lang="en-US" sz="18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2708192356"/>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46.634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49.060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42.023</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45.906</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829332529"/>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46.493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57.185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54.727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52.802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255758929"/>
                  </a:ext>
                </a:extLst>
              </a:tr>
              <a:tr h="212198">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41.376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45.749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42.584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dirty="0">
                          <a:effectLst/>
                        </a:rPr>
                        <a:t>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23011807"/>
                  </a:ext>
                </a:extLst>
              </a:tr>
              <a:tr h="212198">
                <a:tc rowSpan="3">
                  <a:txBody>
                    <a:bodyPr/>
                    <a:lstStyle/>
                    <a:p>
                      <a:pPr marL="0" marR="0" algn="ctr" rtl="1">
                        <a:lnSpc>
                          <a:spcPct val="115000"/>
                        </a:lnSpc>
                        <a:spcBef>
                          <a:spcPts val="0"/>
                        </a:spcBef>
                        <a:spcAft>
                          <a:spcPts val="0"/>
                        </a:spcAft>
                      </a:pPr>
                      <a:r>
                        <a:rPr lang="ar-SA" sz="1200" b="1">
                          <a:effectLst/>
                        </a:rPr>
                        <a:t>بحوث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31.394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31.394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31.394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31.394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46.637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1091243299"/>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45.864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56.308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45.555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49.242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533953888"/>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58.282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62.584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56.955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59.274</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270740978"/>
                  </a:ext>
                </a:extLst>
              </a:tr>
              <a:tr h="212198">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45.180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50.095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44.635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3590370"/>
                  </a:ext>
                </a:extLst>
              </a:tr>
              <a:tr h="212198">
                <a:tc rowSpan="3">
                  <a:txBody>
                    <a:bodyPr/>
                    <a:lstStyle/>
                    <a:p>
                      <a:pPr marL="0" marR="0" algn="ctr" rtl="1">
                        <a:lnSpc>
                          <a:spcPct val="115000"/>
                        </a:lnSpc>
                        <a:spcBef>
                          <a:spcPts val="0"/>
                        </a:spcBef>
                        <a:spcAft>
                          <a:spcPts val="0"/>
                        </a:spcAft>
                      </a:pPr>
                      <a:r>
                        <a:rPr lang="ar-SA" sz="1200" b="1">
                          <a:effectLst/>
                        </a:rPr>
                        <a:t>شام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34.230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34.230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34.230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34.230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800" b="1" dirty="0">
                          <a:solidFill>
                            <a:srgbClr val="FF0000"/>
                          </a:solidFill>
                          <a:effectLst>
                            <a:outerShdw blurRad="38100" dist="38100" dir="2700000" algn="tl">
                              <a:srgbClr val="000000">
                                <a:alpha val="43137"/>
                              </a:srgbClr>
                            </a:outerShdw>
                          </a:effectLst>
                        </a:rPr>
                        <a:t>49.211</a:t>
                      </a:r>
                      <a:endParaRPr lang="en-US" sz="18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4289204618"/>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53.142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51.324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600" b="1" dirty="0">
                          <a:solidFill>
                            <a:srgbClr val="FF0000"/>
                          </a:solidFill>
                          <a:effectLst>
                            <a:outerShdw blurRad="38100" dist="38100" dir="2700000" algn="tl">
                              <a:srgbClr val="000000">
                                <a:alpha val="43137"/>
                              </a:srgbClr>
                            </a:outerShdw>
                          </a:effectLst>
                        </a:rPr>
                        <a:t>66.073</a:t>
                      </a:r>
                      <a:endParaRPr lang="en-US" sz="16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56.846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40449822"/>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dirty="0">
                          <a:effectLst/>
                        </a:rPr>
                        <a:t>-12</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51.704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62.936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55.033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56.558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892784020"/>
                  </a:ext>
                </a:extLst>
              </a:tr>
              <a:tr h="212198">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46.359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49.497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51.779</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1">
                        <a:lnSpc>
                          <a:spcPct val="115000"/>
                        </a:lnSpc>
                        <a:spcBef>
                          <a:spcPts val="0"/>
                        </a:spcBef>
                        <a:spcAft>
                          <a:spcPts val="0"/>
                        </a:spcAft>
                      </a:pPr>
                      <a:r>
                        <a:rPr lang="ar-SA" sz="1200" b="1">
                          <a:effectLst/>
                        </a:rPr>
                        <a:t>متوسط </a:t>
                      </a: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5442582"/>
                  </a:ext>
                </a:extLst>
              </a:tr>
              <a:tr h="212198">
                <a:tc rowSpan="3">
                  <a:txBody>
                    <a:bodyPr/>
                    <a:lstStyle/>
                    <a:p>
                      <a:pPr marL="0" marR="0" algn="ctr" rtl="1">
                        <a:lnSpc>
                          <a:spcPct val="115000"/>
                        </a:lnSpc>
                        <a:spcBef>
                          <a:spcPts val="0"/>
                        </a:spcBef>
                        <a:spcAft>
                          <a:spcPts val="0"/>
                        </a:spcAft>
                      </a:pPr>
                      <a:r>
                        <a:rPr lang="ar-SA" sz="1200" b="1">
                          <a:effectLst/>
                        </a:rPr>
                        <a:t>متوسط </a:t>
                      </a: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33.486</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33.504</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33.504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33.498</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1117662"/>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45.534</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52.975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51.741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50.083</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4633967"/>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49.532</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58.431</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57.800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55.254</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0314850"/>
                  </a:ext>
                </a:extLst>
              </a:tr>
              <a:tr h="212198">
                <a:tc gridSpan="2">
                  <a:txBody>
                    <a:bodyPr/>
                    <a:lstStyle/>
                    <a:p>
                      <a:pPr marL="0" marR="0" algn="ctr" rtl="1">
                        <a:lnSpc>
                          <a:spcPct val="115000"/>
                        </a:lnSpc>
                        <a:spcBef>
                          <a:spcPts val="0"/>
                        </a:spcBef>
                        <a:spcAft>
                          <a:spcPts val="0"/>
                        </a:spcAft>
                      </a:pPr>
                      <a:r>
                        <a:rPr lang="ar-SA" sz="1200" b="1">
                          <a:effectLst/>
                        </a:rPr>
                        <a:t>متوسط </a:t>
                      </a: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42.851</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48.303</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47.682</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61353382"/>
                  </a:ext>
                </a:extLst>
              </a:tr>
              <a:tr h="109106">
                <a:tc rowSpan="2">
                  <a:txBody>
                    <a:bodyPr/>
                    <a:lstStyle/>
                    <a:p>
                      <a:pPr marL="0" marR="0" algn="ctr" rtl="0">
                        <a:lnSpc>
                          <a:spcPct val="115000"/>
                        </a:lnSpc>
                        <a:spcBef>
                          <a:spcPts val="0"/>
                        </a:spcBef>
                        <a:spcAft>
                          <a:spcPts val="0"/>
                        </a:spcAft>
                      </a:pPr>
                      <a:r>
                        <a:rPr lang="en-US" sz="1200" b="1">
                          <a:effectLst/>
                        </a:rPr>
                        <a:t>LSD 0.05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extLst>
                  <a:ext uri="{0D108BD9-81ED-4DB2-BD59-A6C34878D82A}">
                    <a16:rowId xmlns:a16="http://schemas.microsoft.com/office/drawing/2014/main" val="3352962472"/>
                  </a:ext>
                </a:extLst>
              </a:tr>
              <a:tr h="21219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3.3828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2.3920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2.3920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5.8591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5.8591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4.1430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10.1483</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extLst>
                  <a:ext uri="{0D108BD9-81ED-4DB2-BD59-A6C34878D82A}">
                    <a16:rowId xmlns:a16="http://schemas.microsoft.com/office/drawing/2014/main" val="3104739436"/>
                  </a:ext>
                </a:extLst>
              </a:tr>
            </a:tbl>
          </a:graphicData>
        </a:graphic>
      </p:graphicFrame>
      <p:graphicFrame>
        <p:nvGraphicFramePr>
          <p:cNvPr id="3" name="Chart 2">
            <a:extLst>
              <a:ext uri="{FF2B5EF4-FFF2-40B4-BE49-F238E27FC236}">
                <a16:creationId xmlns:a16="http://schemas.microsoft.com/office/drawing/2014/main" id="{9EA49868-B7ED-49EA-BC12-709E0C29B341}"/>
              </a:ext>
            </a:extLst>
          </p:cNvPr>
          <p:cNvGraphicFramePr/>
          <p:nvPr>
            <p:extLst>
              <p:ext uri="{D42A27DB-BD31-4B8C-83A1-F6EECF244321}">
                <p14:modId xmlns:p14="http://schemas.microsoft.com/office/powerpoint/2010/main" val="1571581445"/>
              </p:ext>
            </p:extLst>
          </p:nvPr>
        </p:nvGraphicFramePr>
        <p:xfrm>
          <a:off x="7074023" y="1263032"/>
          <a:ext cx="2069977" cy="2498624"/>
        </p:xfrm>
        <a:graphic>
          <a:graphicData uri="http://schemas.openxmlformats.org/drawingml/2006/chart">
            <c:chart xmlns:c="http://schemas.openxmlformats.org/drawingml/2006/chart" xmlns:r="http://schemas.openxmlformats.org/officeDocument/2006/relationships" r:id="rId2"/>
          </a:graphicData>
        </a:graphic>
      </p:graphicFrame>
      <p:pic>
        <p:nvPicPr>
          <p:cNvPr id="4" name="صورة 1">
            <a:extLst>
              <a:ext uri="{FF2B5EF4-FFF2-40B4-BE49-F238E27FC236}">
                <a16:creationId xmlns:a16="http://schemas.microsoft.com/office/drawing/2014/main" id="{2CBC1867-F834-4637-BCB5-4C445025F2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4024" y="3761656"/>
            <a:ext cx="2069977" cy="3096344"/>
          </a:xfrm>
          <a:prstGeom prst="rect">
            <a:avLst/>
          </a:prstGeom>
          <a:ln>
            <a:noFill/>
          </a:ln>
          <a:effectLst>
            <a:softEdge rad="112500"/>
          </a:effectLst>
        </p:spPr>
      </p:pic>
      <p:sp>
        <p:nvSpPr>
          <p:cNvPr id="6" name="TextBox 5">
            <a:extLst>
              <a:ext uri="{FF2B5EF4-FFF2-40B4-BE49-F238E27FC236}">
                <a16:creationId xmlns:a16="http://schemas.microsoft.com/office/drawing/2014/main" id="{5280CAEC-096A-45AB-BAAA-D92838F1CF9B}"/>
              </a:ext>
            </a:extLst>
          </p:cNvPr>
          <p:cNvSpPr txBox="1"/>
          <p:nvPr/>
        </p:nvSpPr>
        <p:spPr>
          <a:xfrm>
            <a:off x="6839594" y="97201"/>
            <a:ext cx="2799978" cy="1165832"/>
          </a:xfrm>
          <a:prstGeom prst="rect">
            <a:avLst/>
          </a:prstGeom>
          <a:noFill/>
        </p:spPr>
        <p:txBody>
          <a:bodyPr wrap="square">
            <a:spAutoFit/>
          </a:bodyPr>
          <a:lstStyle/>
          <a:p>
            <a:pPr marR="0" lvl="1" algn="ct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تأثير الإجهاد الجفافي في محتوى </a:t>
            </a:r>
            <a:r>
              <a:rPr lang="ar-SY" sz="1800" b="1" dirty="0">
                <a:effectLst/>
                <a:latin typeface="Calibri" panose="020F0502020204030204" pitchFamily="34" charset="0"/>
                <a:ea typeface="Calibri" panose="020F0502020204030204" pitchFamily="34" charset="0"/>
                <a:cs typeface="Simplified Arabic" panose="02020603050405020304" pitchFamily="18" charset="-78"/>
              </a:rPr>
              <a:t>الكلوروفيل</a:t>
            </a:r>
          </a:p>
          <a:p>
            <a:pPr marR="0" lvl="1" algn="ctr" rtl="1">
              <a:lnSpc>
                <a:spcPct val="115000"/>
              </a:lnSpc>
              <a:spcBef>
                <a:spcPts val="0"/>
              </a:spcBef>
              <a:spcAft>
                <a:spcPts val="1000"/>
              </a:spcAft>
            </a:pPr>
            <a:r>
              <a:rPr lang="ar-SY" sz="1800" b="1" dirty="0">
                <a:effectLst/>
                <a:latin typeface="Calibri" panose="020F0502020204030204" pitchFamily="34" charset="0"/>
                <a:ea typeface="Calibri" panose="020F0502020204030204" pitchFamily="34" charset="0"/>
                <a:cs typeface="Simplified Arabic" panose="02020603050405020304" pitchFamily="18" charset="-78"/>
              </a:rPr>
              <a:t>(ملغ</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 غ</a:t>
            </a:r>
            <a:r>
              <a:rPr lang="ar-SY" sz="1800" b="1" dirty="0">
                <a:effectLst/>
                <a:latin typeface="Calibri" panose="020F0502020204030204" pitchFamily="34" charset="0"/>
                <a:ea typeface="Calibri" panose="020F0502020204030204" pitchFamily="34" charset="0"/>
                <a:cs typeface="Simplified Arabic" panose="02020603050405020304" pitchFamily="18"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39535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D31BAAF-EC96-451C-B0E1-AC286057AD46}"/>
              </a:ext>
            </a:extLst>
          </p:cNvPr>
          <p:cNvGraphicFramePr>
            <a:graphicFrameLocks noGrp="1"/>
          </p:cNvGraphicFramePr>
          <p:nvPr>
            <p:extLst>
              <p:ext uri="{D42A27DB-BD31-4B8C-83A1-F6EECF244321}">
                <p14:modId xmlns:p14="http://schemas.microsoft.com/office/powerpoint/2010/main" val="322598233"/>
              </p:ext>
            </p:extLst>
          </p:nvPr>
        </p:nvGraphicFramePr>
        <p:xfrm>
          <a:off x="109922" y="116631"/>
          <a:ext cx="6695536" cy="6992431"/>
        </p:xfrm>
        <a:graphic>
          <a:graphicData uri="http://schemas.openxmlformats.org/drawingml/2006/table">
            <a:tbl>
              <a:tblPr rtl="1" firstRow="1" firstCol="1" bandRow="1">
                <a:tableStyleId>{5C22544A-7EE6-4342-B048-85BDC9FD1C3A}</a:tableStyleId>
              </a:tblPr>
              <a:tblGrid>
                <a:gridCol w="1077104">
                  <a:extLst>
                    <a:ext uri="{9D8B030D-6E8A-4147-A177-3AD203B41FA5}">
                      <a16:colId xmlns:a16="http://schemas.microsoft.com/office/drawing/2014/main" val="4029333429"/>
                    </a:ext>
                  </a:extLst>
                </a:gridCol>
                <a:gridCol w="1077104">
                  <a:extLst>
                    <a:ext uri="{9D8B030D-6E8A-4147-A177-3AD203B41FA5}">
                      <a16:colId xmlns:a16="http://schemas.microsoft.com/office/drawing/2014/main" val="2949378041"/>
                    </a:ext>
                  </a:extLst>
                </a:gridCol>
                <a:gridCol w="585676">
                  <a:extLst>
                    <a:ext uri="{9D8B030D-6E8A-4147-A177-3AD203B41FA5}">
                      <a16:colId xmlns:a16="http://schemas.microsoft.com/office/drawing/2014/main" val="646320635"/>
                    </a:ext>
                  </a:extLst>
                </a:gridCol>
                <a:gridCol w="686654">
                  <a:extLst>
                    <a:ext uri="{9D8B030D-6E8A-4147-A177-3AD203B41FA5}">
                      <a16:colId xmlns:a16="http://schemas.microsoft.com/office/drawing/2014/main" val="2498361417"/>
                    </a:ext>
                  </a:extLst>
                </a:gridCol>
                <a:gridCol w="834753">
                  <a:extLst>
                    <a:ext uri="{9D8B030D-6E8A-4147-A177-3AD203B41FA5}">
                      <a16:colId xmlns:a16="http://schemas.microsoft.com/office/drawing/2014/main" val="4020393202"/>
                    </a:ext>
                  </a:extLst>
                </a:gridCol>
                <a:gridCol w="834753">
                  <a:extLst>
                    <a:ext uri="{9D8B030D-6E8A-4147-A177-3AD203B41FA5}">
                      <a16:colId xmlns:a16="http://schemas.microsoft.com/office/drawing/2014/main" val="657572421"/>
                    </a:ext>
                  </a:extLst>
                </a:gridCol>
                <a:gridCol w="799746">
                  <a:extLst>
                    <a:ext uri="{9D8B030D-6E8A-4147-A177-3AD203B41FA5}">
                      <a16:colId xmlns:a16="http://schemas.microsoft.com/office/drawing/2014/main" val="2200290101"/>
                    </a:ext>
                  </a:extLst>
                </a:gridCol>
                <a:gridCol w="799746">
                  <a:extLst>
                    <a:ext uri="{9D8B030D-6E8A-4147-A177-3AD203B41FA5}">
                      <a16:colId xmlns:a16="http://schemas.microsoft.com/office/drawing/2014/main" val="3773012184"/>
                    </a:ext>
                  </a:extLst>
                </a:gridCol>
              </a:tblGrid>
              <a:tr h="111208">
                <a:tc rowSpan="2">
                  <a:txBody>
                    <a:bodyPr/>
                    <a:lstStyle/>
                    <a:p>
                      <a:pPr marL="0" marR="0" algn="ctr" rtl="1">
                        <a:lnSpc>
                          <a:spcPct val="115000"/>
                        </a:lnSpc>
                        <a:spcBef>
                          <a:spcPts val="0"/>
                        </a:spcBef>
                        <a:spcAft>
                          <a:spcPts val="0"/>
                        </a:spcAft>
                      </a:pPr>
                      <a:r>
                        <a:rPr lang="ar-SA" sz="1200" b="1">
                          <a:effectLst/>
                        </a:rPr>
                        <a:t>الصنف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a:txBody>
                    <a:bodyPr/>
                    <a:lstStyle/>
                    <a:p>
                      <a:pPr marL="0" marR="0" algn="ctr" rtl="1">
                        <a:lnSpc>
                          <a:spcPct val="115000"/>
                        </a:lnSpc>
                        <a:spcBef>
                          <a:spcPts val="0"/>
                        </a:spcBef>
                        <a:spcAft>
                          <a:spcPts val="0"/>
                        </a:spcAft>
                      </a:pPr>
                      <a:r>
                        <a:rPr lang="ar-SA" sz="1200" b="1">
                          <a:effectLst/>
                        </a:rPr>
                        <a:t>الإجهاد (</a:t>
                      </a:r>
                      <a:r>
                        <a:rPr lang="en-US" sz="1200" b="1">
                          <a:effectLst/>
                        </a:rPr>
                        <a:t>bar</a:t>
                      </a:r>
                      <a:r>
                        <a:rPr lang="ar-SA" sz="1200" b="1">
                          <a:effectLst/>
                        </a:rPr>
                        <a:t>) </a:t>
                      </a:r>
                      <a:r>
                        <a:rPr lang="en-US" sz="1200" b="1">
                          <a:effectLst/>
                        </a:rPr>
                        <a:t>B</a:t>
                      </a:r>
                      <a:r>
                        <a:rPr lang="ar-SA"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1">
                        <a:lnSpc>
                          <a:spcPct val="115000"/>
                        </a:lnSpc>
                        <a:spcBef>
                          <a:spcPts val="0"/>
                        </a:spcBef>
                        <a:spcAft>
                          <a:spcPts val="0"/>
                        </a:spcAft>
                      </a:pPr>
                      <a:r>
                        <a:rPr lang="ar-SA" sz="1200" b="1">
                          <a:effectLst/>
                        </a:rPr>
                        <a:t>مواعيد  (ساعة)   </a:t>
                      </a: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rPr>
                        <a:t>متوسط </a:t>
                      </a:r>
                      <a:r>
                        <a:rPr lang="en-US" sz="1200" b="1">
                          <a:effectLst/>
                        </a:rPr>
                        <a:t>A*B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gridSpan="2">
                  <a:txBody>
                    <a:bodyPr/>
                    <a:lstStyle/>
                    <a:p>
                      <a:pPr marL="0" marR="0" algn="ctr" rtl="1">
                        <a:lnSpc>
                          <a:spcPct val="115000"/>
                        </a:lnSpc>
                        <a:spcBef>
                          <a:spcPts val="0"/>
                        </a:spcBef>
                        <a:spcAft>
                          <a:spcPts val="0"/>
                        </a:spcAft>
                      </a:pPr>
                      <a:r>
                        <a:rPr lang="ar-SA" sz="1200" b="1">
                          <a:effectLst/>
                        </a:rPr>
                        <a:t>متوسط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hMerge="1">
                  <a:txBody>
                    <a:bodyPr/>
                    <a:lstStyle/>
                    <a:p>
                      <a:endParaRPr lang="en-US"/>
                    </a:p>
                  </a:txBody>
                  <a:tcPr/>
                </a:tc>
                <a:extLst>
                  <a:ext uri="{0D108BD9-81ED-4DB2-BD59-A6C34878D82A}">
                    <a16:rowId xmlns:a16="http://schemas.microsoft.com/office/drawing/2014/main" val="2853086815"/>
                  </a:ext>
                </a:extLst>
              </a:tr>
              <a:tr h="111532">
                <a:tc vMerge="1">
                  <a:txBody>
                    <a:bodyPr/>
                    <a:lstStyle/>
                    <a:p>
                      <a:endParaRPr lang="en-US"/>
                    </a:p>
                  </a:txBody>
                  <a:tcPr/>
                </a:tc>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24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975619511"/>
                  </a:ext>
                </a:extLst>
              </a:tr>
              <a:tr h="216913">
                <a:tc rowSpan="3">
                  <a:txBody>
                    <a:bodyPr/>
                    <a:lstStyle/>
                    <a:p>
                      <a:pPr marL="0" marR="0" algn="ctr" rtl="1">
                        <a:lnSpc>
                          <a:spcPct val="115000"/>
                        </a:lnSpc>
                        <a:spcBef>
                          <a:spcPts val="0"/>
                        </a:spcBef>
                        <a:spcAft>
                          <a:spcPts val="0"/>
                        </a:spcAft>
                      </a:pPr>
                      <a:r>
                        <a:rPr lang="ar-SA" sz="1200" b="1">
                          <a:effectLst/>
                        </a:rPr>
                        <a:t>حوراني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52.240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52.240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52.240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52.240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58.888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1550934377"/>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59.430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58.800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59.800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59.343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608114261"/>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65.450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64.390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65.400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65.080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961369580"/>
                  </a:ext>
                </a:extLst>
              </a:tr>
              <a:tr h="216913">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59.040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58.477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59.147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8863238"/>
                  </a:ext>
                </a:extLst>
              </a:tr>
              <a:tr h="216913">
                <a:tc rowSpan="3">
                  <a:txBody>
                    <a:bodyPr/>
                    <a:lstStyle/>
                    <a:p>
                      <a:pPr marL="0" marR="0" algn="ctr" rtl="1">
                        <a:lnSpc>
                          <a:spcPct val="115000"/>
                        </a:lnSpc>
                        <a:spcBef>
                          <a:spcPts val="0"/>
                        </a:spcBef>
                        <a:spcAft>
                          <a:spcPts val="0"/>
                        </a:spcAft>
                      </a:pPr>
                      <a:r>
                        <a:rPr lang="ar-SA" sz="1200" b="1">
                          <a:effectLst/>
                        </a:rPr>
                        <a:t>أكساد 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50.900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50.900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50.900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50.900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800" b="1" dirty="0">
                          <a:solidFill>
                            <a:srgbClr val="00B0F0"/>
                          </a:solidFill>
                          <a:effectLst>
                            <a:outerShdw blurRad="38100" dist="38100" dir="2700000" algn="tl">
                              <a:srgbClr val="000000">
                                <a:alpha val="43137"/>
                              </a:srgbClr>
                            </a:outerShdw>
                          </a:effectLst>
                        </a:rPr>
                        <a:t>53.492</a:t>
                      </a:r>
                      <a:endParaRPr lang="en-US" sz="18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3534998601"/>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52.310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54.590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55.950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54.283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097278747"/>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52.530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55.600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57.750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55.293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369740915"/>
                  </a:ext>
                </a:extLst>
              </a:tr>
              <a:tr h="216913">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51.913</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53.697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54.867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1144078"/>
                  </a:ext>
                </a:extLst>
              </a:tr>
              <a:tr h="216913">
                <a:tc rowSpan="3">
                  <a:txBody>
                    <a:bodyPr/>
                    <a:lstStyle/>
                    <a:p>
                      <a:pPr marL="0" marR="0" algn="ctr" rtl="1">
                        <a:lnSpc>
                          <a:spcPct val="115000"/>
                        </a:lnSpc>
                        <a:spcBef>
                          <a:spcPts val="0"/>
                        </a:spcBef>
                        <a:spcAft>
                          <a:spcPts val="0"/>
                        </a:spcAft>
                      </a:pPr>
                      <a:r>
                        <a:rPr lang="ar-SA" sz="1200" b="1" dirty="0">
                          <a:effectLst/>
                        </a:rPr>
                        <a:t>شام 3</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50.720</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50.720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50.720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50.720</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54.629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838433114"/>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53.760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56.600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56.230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55.530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061801862"/>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55.390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58.390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59.130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57.637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827982186"/>
                  </a:ext>
                </a:extLst>
              </a:tr>
              <a:tr h="216913">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53.290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55.237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55.360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9779156"/>
                  </a:ext>
                </a:extLst>
              </a:tr>
              <a:tr h="216913">
                <a:tc rowSpan="3">
                  <a:txBody>
                    <a:bodyPr/>
                    <a:lstStyle/>
                    <a:p>
                      <a:pPr marL="0" marR="0" algn="ctr" rtl="1">
                        <a:lnSpc>
                          <a:spcPct val="115000"/>
                        </a:lnSpc>
                        <a:spcBef>
                          <a:spcPts val="0"/>
                        </a:spcBef>
                        <a:spcAft>
                          <a:spcPts val="0"/>
                        </a:spcAft>
                      </a:pPr>
                      <a:r>
                        <a:rPr lang="ar-SA" sz="1200" b="1" dirty="0">
                          <a:effectLst/>
                        </a:rPr>
                        <a:t>جولان 2</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67.430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67.430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67.430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67.430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800" b="1" dirty="0">
                          <a:solidFill>
                            <a:srgbClr val="FF0000"/>
                          </a:solidFill>
                          <a:effectLst>
                            <a:outerShdw blurRad="38100" dist="38100" dir="2700000" algn="tl">
                              <a:srgbClr val="000000">
                                <a:alpha val="43137"/>
                              </a:srgbClr>
                            </a:outerShdw>
                          </a:effectLst>
                        </a:rPr>
                        <a:t>77.666</a:t>
                      </a:r>
                      <a:endParaRPr lang="en-US" sz="18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1816247498"/>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81.330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84.250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76.720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80.767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420356376"/>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78.870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87.720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87.810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84.800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64456016"/>
                  </a:ext>
                </a:extLst>
              </a:tr>
              <a:tr h="216913">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75.877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79.800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77.320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22006327"/>
                  </a:ext>
                </a:extLst>
              </a:tr>
              <a:tr h="216913">
                <a:tc rowSpan="3">
                  <a:txBody>
                    <a:bodyPr/>
                    <a:lstStyle/>
                    <a:p>
                      <a:pPr marL="0" marR="0" algn="ctr" rtl="1">
                        <a:lnSpc>
                          <a:spcPct val="115000"/>
                        </a:lnSpc>
                        <a:spcBef>
                          <a:spcPts val="0"/>
                        </a:spcBef>
                        <a:spcAft>
                          <a:spcPts val="0"/>
                        </a:spcAft>
                      </a:pPr>
                      <a:r>
                        <a:rPr lang="ar-SA" sz="1200" b="1">
                          <a:effectLst/>
                        </a:rPr>
                        <a:t>بحوث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52.660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52.660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52.660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52.660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dirty="0">
                          <a:effectLst/>
                        </a:rPr>
                        <a:t>64.526</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2947711581"/>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66.230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71.680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75.360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71.090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968885189"/>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66.030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72.360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71.090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69.827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093809571"/>
                  </a:ext>
                </a:extLst>
              </a:tr>
              <a:tr h="216913">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61.640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65.567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66.370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4862950"/>
                  </a:ext>
                </a:extLst>
              </a:tr>
              <a:tr h="216913">
                <a:tc rowSpan="3">
                  <a:txBody>
                    <a:bodyPr/>
                    <a:lstStyle/>
                    <a:p>
                      <a:pPr marL="0" marR="0" algn="ctr" rtl="1">
                        <a:lnSpc>
                          <a:spcPct val="115000"/>
                        </a:lnSpc>
                        <a:spcBef>
                          <a:spcPts val="0"/>
                        </a:spcBef>
                        <a:spcAft>
                          <a:spcPts val="0"/>
                        </a:spcAft>
                      </a:pPr>
                      <a:r>
                        <a:rPr lang="ar-SA" sz="1200" b="1">
                          <a:effectLst/>
                        </a:rPr>
                        <a:t>شام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53.310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53.310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53.310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53.310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65.298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3935527528"/>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63.850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80.770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81.230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75.283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308506780"/>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60.760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70.610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70.530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67.300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611031070"/>
                  </a:ext>
                </a:extLst>
              </a:tr>
              <a:tr h="216913">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59.307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68.230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68.357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1">
                        <a:lnSpc>
                          <a:spcPct val="115000"/>
                        </a:lnSpc>
                        <a:spcBef>
                          <a:spcPts val="0"/>
                        </a:spcBef>
                        <a:spcAft>
                          <a:spcPts val="0"/>
                        </a:spcAft>
                      </a:pPr>
                      <a:r>
                        <a:rPr lang="ar-SA" sz="1200" b="1">
                          <a:effectLst/>
                        </a:rPr>
                        <a:t>متوسط </a:t>
                      </a: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79709013"/>
                  </a:ext>
                </a:extLst>
              </a:tr>
              <a:tr h="216913">
                <a:tc rowSpan="3">
                  <a:txBody>
                    <a:bodyPr/>
                    <a:lstStyle/>
                    <a:p>
                      <a:pPr marL="0" marR="0" algn="ctr" rtl="1">
                        <a:lnSpc>
                          <a:spcPct val="115000"/>
                        </a:lnSpc>
                        <a:spcBef>
                          <a:spcPts val="0"/>
                        </a:spcBef>
                        <a:spcAft>
                          <a:spcPts val="0"/>
                        </a:spcAft>
                      </a:pPr>
                      <a:r>
                        <a:rPr lang="ar-SA" sz="1200" b="1">
                          <a:effectLst/>
                        </a:rPr>
                        <a:t>متوسط </a:t>
                      </a: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54.543</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54.543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54.543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54.543</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46060423"/>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62.818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67.782</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67.548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66.049</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37308800"/>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63.172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68.178</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68.618</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66.656</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32804494"/>
                  </a:ext>
                </a:extLst>
              </a:tr>
              <a:tr h="216913">
                <a:tc gridSpan="2">
                  <a:txBody>
                    <a:bodyPr/>
                    <a:lstStyle/>
                    <a:p>
                      <a:pPr marL="0" marR="0" algn="ctr" rtl="1">
                        <a:lnSpc>
                          <a:spcPct val="115000"/>
                        </a:lnSpc>
                        <a:spcBef>
                          <a:spcPts val="0"/>
                        </a:spcBef>
                        <a:spcAft>
                          <a:spcPts val="0"/>
                        </a:spcAft>
                      </a:pPr>
                      <a:r>
                        <a:rPr lang="ar-SA" sz="1200" b="1">
                          <a:effectLst/>
                        </a:rPr>
                        <a:t>متوسط </a:t>
                      </a: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a:effectLst>
                            <a:outerShdw blurRad="38100" dist="38100" dir="2700000" algn="tl">
                              <a:srgbClr val="000000">
                                <a:alpha val="43137"/>
                              </a:srgbClr>
                            </a:outerShdw>
                          </a:effectLst>
                        </a:rPr>
                        <a:t>60.178</a:t>
                      </a:r>
                      <a:endParaRPr lang="en-US" sz="1400" b="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a:effectLst>
                            <a:outerShdw blurRad="38100" dist="38100" dir="2700000" algn="tl">
                              <a:srgbClr val="000000">
                                <a:alpha val="43137"/>
                              </a:srgbClr>
                            </a:outerShdw>
                          </a:effectLst>
                        </a:rPr>
                        <a:t>63.501</a:t>
                      </a:r>
                      <a:endParaRPr lang="en-US" sz="1400" b="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63.570</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7725004"/>
                  </a:ext>
                </a:extLst>
              </a:tr>
              <a:tr h="111532">
                <a:tc rowSpan="2">
                  <a:txBody>
                    <a:bodyPr/>
                    <a:lstStyle/>
                    <a:p>
                      <a:pPr marL="0" marR="0" algn="ctr" rtl="0">
                        <a:lnSpc>
                          <a:spcPct val="115000"/>
                        </a:lnSpc>
                        <a:spcBef>
                          <a:spcPts val="0"/>
                        </a:spcBef>
                        <a:spcAft>
                          <a:spcPts val="0"/>
                        </a:spcAft>
                      </a:pPr>
                      <a:r>
                        <a:rPr lang="en-US" sz="1200" b="1">
                          <a:effectLst/>
                        </a:rPr>
                        <a:t>LSD 0.05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extLst>
                  <a:ext uri="{0D108BD9-81ED-4DB2-BD59-A6C34878D82A}">
                    <a16:rowId xmlns:a16="http://schemas.microsoft.com/office/drawing/2014/main" val="2883200820"/>
                  </a:ext>
                </a:extLst>
              </a:tr>
              <a:tr h="21691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6.1670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4.3610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4.3610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10.6820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10.6820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7.5540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18.5020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extLst>
                  <a:ext uri="{0D108BD9-81ED-4DB2-BD59-A6C34878D82A}">
                    <a16:rowId xmlns:a16="http://schemas.microsoft.com/office/drawing/2014/main" val="2803234385"/>
                  </a:ext>
                </a:extLst>
              </a:tr>
            </a:tbl>
          </a:graphicData>
        </a:graphic>
      </p:graphicFrame>
      <p:graphicFrame>
        <p:nvGraphicFramePr>
          <p:cNvPr id="3" name="Chart 2">
            <a:extLst>
              <a:ext uri="{FF2B5EF4-FFF2-40B4-BE49-F238E27FC236}">
                <a16:creationId xmlns:a16="http://schemas.microsoft.com/office/drawing/2014/main" id="{7D64121F-CF51-4578-AD68-FB41C1FD1151}"/>
              </a:ext>
            </a:extLst>
          </p:cNvPr>
          <p:cNvGraphicFramePr/>
          <p:nvPr>
            <p:extLst>
              <p:ext uri="{D42A27DB-BD31-4B8C-83A1-F6EECF244321}">
                <p14:modId xmlns:p14="http://schemas.microsoft.com/office/powerpoint/2010/main" val="667854559"/>
              </p:ext>
            </p:extLst>
          </p:nvPr>
        </p:nvGraphicFramePr>
        <p:xfrm>
          <a:off x="6866495" y="1379567"/>
          <a:ext cx="2267744" cy="2383160"/>
        </p:xfrm>
        <a:graphic>
          <a:graphicData uri="http://schemas.openxmlformats.org/drawingml/2006/chart">
            <c:chart xmlns:c="http://schemas.openxmlformats.org/drawingml/2006/chart" xmlns:r="http://schemas.openxmlformats.org/officeDocument/2006/relationships" r:id="rId2"/>
          </a:graphicData>
        </a:graphic>
      </p:graphicFrame>
      <p:pic>
        <p:nvPicPr>
          <p:cNvPr id="4" name="صورة 1">
            <a:extLst>
              <a:ext uri="{FF2B5EF4-FFF2-40B4-BE49-F238E27FC236}">
                <a16:creationId xmlns:a16="http://schemas.microsoft.com/office/drawing/2014/main" id="{56B6D798-7112-4F24-BB5E-466A189D9F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6256" y="3936731"/>
            <a:ext cx="2196946" cy="2881538"/>
          </a:xfrm>
          <a:prstGeom prst="rect">
            <a:avLst/>
          </a:prstGeom>
        </p:spPr>
      </p:pic>
      <p:sp>
        <p:nvSpPr>
          <p:cNvPr id="5" name="TextBox 4">
            <a:extLst>
              <a:ext uri="{FF2B5EF4-FFF2-40B4-BE49-F238E27FC236}">
                <a16:creationId xmlns:a16="http://schemas.microsoft.com/office/drawing/2014/main" id="{383169FC-C970-45EF-9554-DEA0D9EEDE9D}"/>
              </a:ext>
            </a:extLst>
          </p:cNvPr>
          <p:cNvSpPr txBox="1"/>
          <p:nvPr/>
        </p:nvSpPr>
        <p:spPr>
          <a:xfrm>
            <a:off x="6600378" y="39731"/>
            <a:ext cx="2799978" cy="1165832"/>
          </a:xfrm>
          <a:prstGeom prst="rect">
            <a:avLst/>
          </a:prstGeom>
          <a:noFill/>
        </p:spPr>
        <p:txBody>
          <a:bodyPr wrap="square">
            <a:spAutoFit/>
          </a:bodyPr>
          <a:lstStyle/>
          <a:p>
            <a:pPr marR="0" lvl="1" algn="ct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تأثير الإجهاد الجفافي في محتوى </a:t>
            </a:r>
            <a:r>
              <a:rPr lang="ar-SY" sz="1800" b="1" dirty="0">
                <a:effectLst/>
                <a:latin typeface="Calibri" panose="020F0502020204030204" pitchFamily="34" charset="0"/>
                <a:ea typeface="Calibri" panose="020F0502020204030204" pitchFamily="34" charset="0"/>
                <a:cs typeface="Simplified Arabic" panose="02020603050405020304" pitchFamily="18" charset="-78"/>
              </a:rPr>
              <a:t>السكريات</a:t>
            </a:r>
          </a:p>
          <a:p>
            <a:pPr marR="0" lvl="1" algn="ctr" rtl="1">
              <a:lnSpc>
                <a:spcPct val="115000"/>
              </a:lnSpc>
              <a:spcBef>
                <a:spcPts val="0"/>
              </a:spcBef>
              <a:spcAft>
                <a:spcPts val="1000"/>
              </a:spcAft>
            </a:pPr>
            <a:r>
              <a:rPr lang="ar-SY" sz="1800" b="1" dirty="0">
                <a:effectLst/>
                <a:latin typeface="Calibri" panose="020F0502020204030204" pitchFamily="34" charset="0"/>
                <a:ea typeface="Calibri" panose="020F0502020204030204" pitchFamily="34" charset="0"/>
                <a:cs typeface="Simplified Arabic" panose="02020603050405020304" pitchFamily="18" charset="-78"/>
              </a:rPr>
              <a:t>(</a:t>
            </a:r>
            <a:r>
              <a:rPr lang="ar-SY" b="1" dirty="0">
                <a:latin typeface="Calibri" panose="020F0502020204030204" pitchFamily="34" charset="0"/>
                <a:ea typeface="Calibri" panose="020F0502020204030204" pitchFamily="34" charset="0"/>
                <a:cs typeface="Simplified Arabic" panose="02020603050405020304" pitchFamily="18" charset="-78"/>
              </a:rPr>
              <a:t>ملغ</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 غ</a:t>
            </a:r>
            <a:r>
              <a:rPr lang="ar-SY" sz="1800" b="1" dirty="0">
                <a:effectLst/>
                <a:latin typeface="Calibri" panose="020F0502020204030204" pitchFamily="34" charset="0"/>
                <a:ea typeface="Calibri" panose="020F0502020204030204" pitchFamily="34" charset="0"/>
                <a:cs typeface="Simplified Arabic" panose="02020603050405020304" pitchFamily="18"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964203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58C1640-651B-4C35-96BC-CB0A5B07CFB9}"/>
              </a:ext>
            </a:extLst>
          </p:cNvPr>
          <p:cNvGraphicFramePr>
            <a:graphicFrameLocks noGrp="1"/>
          </p:cNvGraphicFramePr>
          <p:nvPr>
            <p:extLst>
              <p:ext uri="{D42A27DB-BD31-4B8C-83A1-F6EECF244321}">
                <p14:modId xmlns:p14="http://schemas.microsoft.com/office/powerpoint/2010/main" val="360402536"/>
              </p:ext>
            </p:extLst>
          </p:nvPr>
        </p:nvGraphicFramePr>
        <p:xfrm>
          <a:off x="179512" y="157397"/>
          <a:ext cx="6552728" cy="6831078"/>
        </p:xfrm>
        <a:graphic>
          <a:graphicData uri="http://schemas.openxmlformats.org/drawingml/2006/table">
            <a:tbl>
              <a:tblPr rtl="1" firstRow="1" firstCol="1" bandRow="1">
                <a:tableStyleId>{5C22544A-7EE6-4342-B048-85BDC9FD1C3A}</a:tableStyleId>
              </a:tblPr>
              <a:tblGrid>
                <a:gridCol w="1064402">
                  <a:extLst>
                    <a:ext uri="{9D8B030D-6E8A-4147-A177-3AD203B41FA5}">
                      <a16:colId xmlns:a16="http://schemas.microsoft.com/office/drawing/2014/main" val="1075605201"/>
                    </a:ext>
                  </a:extLst>
                </a:gridCol>
                <a:gridCol w="1064402">
                  <a:extLst>
                    <a:ext uri="{9D8B030D-6E8A-4147-A177-3AD203B41FA5}">
                      <a16:colId xmlns:a16="http://schemas.microsoft.com/office/drawing/2014/main" val="2863023913"/>
                    </a:ext>
                  </a:extLst>
                </a:gridCol>
                <a:gridCol w="612031">
                  <a:extLst>
                    <a:ext uri="{9D8B030D-6E8A-4147-A177-3AD203B41FA5}">
                      <a16:colId xmlns:a16="http://schemas.microsoft.com/office/drawing/2014/main" val="1857191932"/>
                    </a:ext>
                  </a:extLst>
                </a:gridCol>
                <a:gridCol w="612031">
                  <a:extLst>
                    <a:ext uri="{9D8B030D-6E8A-4147-A177-3AD203B41FA5}">
                      <a16:colId xmlns:a16="http://schemas.microsoft.com/office/drawing/2014/main" val="2146245619"/>
                    </a:ext>
                  </a:extLst>
                </a:gridCol>
                <a:gridCol w="824912">
                  <a:extLst>
                    <a:ext uri="{9D8B030D-6E8A-4147-A177-3AD203B41FA5}">
                      <a16:colId xmlns:a16="http://schemas.microsoft.com/office/drawing/2014/main" val="3418054564"/>
                    </a:ext>
                  </a:extLst>
                </a:gridCol>
                <a:gridCol w="824912">
                  <a:extLst>
                    <a:ext uri="{9D8B030D-6E8A-4147-A177-3AD203B41FA5}">
                      <a16:colId xmlns:a16="http://schemas.microsoft.com/office/drawing/2014/main" val="4194702574"/>
                    </a:ext>
                  </a:extLst>
                </a:gridCol>
                <a:gridCol w="775019">
                  <a:extLst>
                    <a:ext uri="{9D8B030D-6E8A-4147-A177-3AD203B41FA5}">
                      <a16:colId xmlns:a16="http://schemas.microsoft.com/office/drawing/2014/main" val="2579625918"/>
                    </a:ext>
                  </a:extLst>
                </a:gridCol>
                <a:gridCol w="775019">
                  <a:extLst>
                    <a:ext uri="{9D8B030D-6E8A-4147-A177-3AD203B41FA5}">
                      <a16:colId xmlns:a16="http://schemas.microsoft.com/office/drawing/2014/main" val="3493298811"/>
                    </a:ext>
                  </a:extLst>
                </a:gridCol>
              </a:tblGrid>
              <a:tr h="192126">
                <a:tc rowSpan="2">
                  <a:txBody>
                    <a:bodyPr/>
                    <a:lstStyle/>
                    <a:p>
                      <a:pPr marL="0" marR="0" algn="ctr" rtl="1">
                        <a:lnSpc>
                          <a:spcPct val="115000"/>
                        </a:lnSpc>
                        <a:spcBef>
                          <a:spcPts val="0"/>
                        </a:spcBef>
                        <a:spcAft>
                          <a:spcPts val="0"/>
                        </a:spcAft>
                      </a:pPr>
                      <a:r>
                        <a:rPr lang="ar-SA" sz="1200" b="1">
                          <a:effectLst/>
                        </a:rPr>
                        <a:t>الصنف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a:txBody>
                    <a:bodyPr/>
                    <a:lstStyle/>
                    <a:p>
                      <a:pPr marL="0" marR="0" algn="ctr" rtl="1">
                        <a:lnSpc>
                          <a:spcPct val="115000"/>
                        </a:lnSpc>
                        <a:spcBef>
                          <a:spcPts val="0"/>
                        </a:spcBef>
                        <a:spcAft>
                          <a:spcPts val="0"/>
                        </a:spcAft>
                      </a:pPr>
                      <a:r>
                        <a:rPr lang="ar-SA" sz="1200" b="1">
                          <a:effectLst/>
                        </a:rPr>
                        <a:t>الإجهاد (</a:t>
                      </a:r>
                      <a:r>
                        <a:rPr lang="en-US" sz="1200" b="1">
                          <a:effectLst/>
                        </a:rPr>
                        <a:t>bar</a:t>
                      </a:r>
                      <a:r>
                        <a:rPr lang="ar-SA" sz="1200" b="1">
                          <a:effectLst/>
                        </a:rPr>
                        <a:t>) </a:t>
                      </a:r>
                      <a:r>
                        <a:rPr lang="en-US" sz="1200" b="1">
                          <a:effectLst/>
                        </a:rPr>
                        <a:t>B</a:t>
                      </a:r>
                      <a:r>
                        <a:rPr lang="ar-SA"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1">
                        <a:lnSpc>
                          <a:spcPct val="115000"/>
                        </a:lnSpc>
                        <a:spcBef>
                          <a:spcPts val="0"/>
                        </a:spcBef>
                        <a:spcAft>
                          <a:spcPts val="0"/>
                        </a:spcAft>
                      </a:pPr>
                      <a:r>
                        <a:rPr lang="ar-SA" sz="1200" b="1" dirty="0">
                          <a:effectLst/>
                        </a:rPr>
                        <a:t>مواعيد  (ساعة)   </a:t>
                      </a:r>
                      <a:r>
                        <a:rPr lang="en-US" sz="1200" b="1" dirty="0">
                          <a:effectLst/>
                        </a:rPr>
                        <a:t>C</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rPr>
                        <a:t>متوسط </a:t>
                      </a:r>
                      <a:r>
                        <a:rPr lang="en-US" sz="1200" b="1">
                          <a:effectLst/>
                        </a:rPr>
                        <a:t>A*B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gridSpan="2">
                  <a:txBody>
                    <a:bodyPr/>
                    <a:lstStyle/>
                    <a:p>
                      <a:pPr marL="0" marR="0" algn="ctr" rtl="1">
                        <a:lnSpc>
                          <a:spcPct val="115000"/>
                        </a:lnSpc>
                        <a:spcBef>
                          <a:spcPts val="0"/>
                        </a:spcBef>
                        <a:spcAft>
                          <a:spcPts val="0"/>
                        </a:spcAft>
                      </a:pPr>
                      <a:r>
                        <a:rPr lang="ar-SA" sz="1200" b="1">
                          <a:effectLst/>
                        </a:rPr>
                        <a:t>متوسط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hMerge="1">
                  <a:txBody>
                    <a:bodyPr/>
                    <a:lstStyle/>
                    <a:p>
                      <a:endParaRPr lang="en-US"/>
                    </a:p>
                  </a:txBody>
                  <a:tcPr/>
                </a:tc>
                <a:extLst>
                  <a:ext uri="{0D108BD9-81ED-4DB2-BD59-A6C34878D82A}">
                    <a16:rowId xmlns:a16="http://schemas.microsoft.com/office/drawing/2014/main" val="4236316429"/>
                  </a:ext>
                </a:extLst>
              </a:tr>
              <a:tr h="206499">
                <a:tc vMerge="1">
                  <a:txBody>
                    <a:bodyPr/>
                    <a:lstStyle/>
                    <a:p>
                      <a:endParaRPr lang="en-US"/>
                    </a:p>
                  </a:txBody>
                  <a:tcPr/>
                </a:tc>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24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686333399"/>
                  </a:ext>
                </a:extLst>
              </a:tr>
              <a:tr h="210185">
                <a:tc rowSpan="3">
                  <a:txBody>
                    <a:bodyPr/>
                    <a:lstStyle/>
                    <a:p>
                      <a:pPr marL="0" marR="0" algn="ctr" rtl="1">
                        <a:lnSpc>
                          <a:spcPct val="115000"/>
                        </a:lnSpc>
                        <a:spcBef>
                          <a:spcPts val="0"/>
                        </a:spcBef>
                        <a:spcAft>
                          <a:spcPts val="0"/>
                        </a:spcAft>
                      </a:pPr>
                      <a:r>
                        <a:rPr lang="ar-SA" sz="1200" b="1">
                          <a:effectLst/>
                        </a:rPr>
                        <a:t>حوراني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8.020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8.020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8.020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8.020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800" b="1" dirty="0">
                          <a:solidFill>
                            <a:srgbClr val="FF0000"/>
                          </a:solidFill>
                          <a:effectLst>
                            <a:outerShdw blurRad="38100" dist="38100" dir="2700000" algn="tl">
                              <a:srgbClr val="000000">
                                <a:alpha val="43137"/>
                              </a:srgbClr>
                            </a:outerShdw>
                          </a:effectLst>
                        </a:rPr>
                        <a:t>10.051</a:t>
                      </a:r>
                      <a:endParaRPr lang="en-US" sz="18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4265183255"/>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8.380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8.980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12.950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10.103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866108419"/>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8.630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13.010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14.450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12.030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269449167"/>
                  </a:ext>
                </a:extLst>
              </a:tr>
              <a:tr h="210185">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8.343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10.003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11.807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1807617"/>
                  </a:ext>
                </a:extLst>
              </a:tr>
              <a:tr h="210185">
                <a:tc rowSpan="3">
                  <a:txBody>
                    <a:bodyPr/>
                    <a:lstStyle/>
                    <a:p>
                      <a:pPr marL="0" marR="0" algn="ctr" rtl="1">
                        <a:lnSpc>
                          <a:spcPct val="115000"/>
                        </a:lnSpc>
                        <a:spcBef>
                          <a:spcPts val="0"/>
                        </a:spcBef>
                        <a:spcAft>
                          <a:spcPts val="0"/>
                        </a:spcAft>
                      </a:pPr>
                      <a:r>
                        <a:rPr lang="ar-SA" sz="1200" b="1">
                          <a:effectLst/>
                        </a:rPr>
                        <a:t>أكساد 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8.457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221805645"/>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9.380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12.550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9.293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733800980"/>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6.610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9.210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14.710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10.177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496578988"/>
                  </a:ext>
                </a:extLst>
              </a:tr>
              <a:tr h="210185">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6.153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8.163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11.053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6783963"/>
                  </a:ext>
                </a:extLst>
              </a:tr>
              <a:tr h="210185">
                <a:tc rowSpan="3">
                  <a:txBody>
                    <a:bodyPr/>
                    <a:lstStyle/>
                    <a:p>
                      <a:pPr marL="0" marR="0" algn="ctr" rtl="1">
                        <a:lnSpc>
                          <a:spcPct val="115000"/>
                        </a:lnSpc>
                        <a:spcBef>
                          <a:spcPts val="0"/>
                        </a:spcBef>
                        <a:spcAft>
                          <a:spcPts val="0"/>
                        </a:spcAft>
                      </a:pPr>
                      <a:r>
                        <a:rPr lang="ar-SA" sz="1200" b="1">
                          <a:effectLst/>
                        </a:rPr>
                        <a:t>شام 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6.080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6.080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6.080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6.080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600" b="1" dirty="0">
                          <a:solidFill>
                            <a:srgbClr val="00B0F0"/>
                          </a:solidFill>
                          <a:effectLst/>
                        </a:rPr>
                        <a:t>7.978</a:t>
                      </a:r>
                      <a:endParaRPr lang="en-US" sz="1600" b="1"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3833372987"/>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6.180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6.710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12.170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8.353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967999914"/>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6.680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10.240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11.580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9.500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39319484"/>
                  </a:ext>
                </a:extLst>
              </a:tr>
              <a:tr h="210185">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6.313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7.677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9.943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8449514"/>
                  </a:ext>
                </a:extLst>
              </a:tr>
              <a:tr h="210185">
                <a:tc rowSpan="3">
                  <a:txBody>
                    <a:bodyPr/>
                    <a:lstStyle/>
                    <a:p>
                      <a:pPr marL="0" marR="0" algn="ctr" rtl="1">
                        <a:lnSpc>
                          <a:spcPct val="115000"/>
                        </a:lnSpc>
                        <a:spcBef>
                          <a:spcPts val="0"/>
                        </a:spcBef>
                        <a:spcAft>
                          <a:spcPts val="0"/>
                        </a:spcAft>
                      </a:pPr>
                      <a:r>
                        <a:rPr lang="ar-SA" sz="1200" b="1">
                          <a:effectLst/>
                        </a:rPr>
                        <a:t>جولان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5.770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5.770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5.770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5.770</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dirty="0">
                          <a:effectLst/>
                        </a:rPr>
                        <a:t>9.711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1429093079"/>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6.450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12.750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17.610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12.270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79842936"/>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6.640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10.060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16.580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11.093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623713715"/>
                  </a:ext>
                </a:extLst>
              </a:tr>
              <a:tr h="210185">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6.287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9.527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13.320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04385294"/>
                  </a:ext>
                </a:extLst>
              </a:tr>
              <a:tr h="210185">
                <a:tc rowSpan="3">
                  <a:txBody>
                    <a:bodyPr/>
                    <a:lstStyle/>
                    <a:p>
                      <a:pPr marL="0" marR="0" algn="ctr" rtl="1">
                        <a:lnSpc>
                          <a:spcPct val="115000"/>
                        </a:lnSpc>
                        <a:spcBef>
                          <a:spcPts val="0"/>
                        </a:spcBef>
                        <a:spcAft>
                          <a:spcPts val="0"/>
                        </a:spcAft>
                      </a:pPr>
                      <a:r>
                        <a:rPr lang="ar-SA" sz="1200" b="1">
                          <a:effectLst/>
                        </a:rPr>
                        <a:t>بحوث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8.056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562319417"/>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6.040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6.270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14.280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8.863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556207145"/>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5.900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16.270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9.423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765752902"/>
                  </a:ext>
                </a:extLst>
              </a:tr>
              <a:tr h="210185">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5.940</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6.083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12.143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63314412"/>
                  </a:ext>
                </a:extLst>
              </a:tr>
              <a:tr h="210185">
                <a:tc rowSpan="3">
                  <a:txBody>
                    <a:bodyPr/>
                    <a:lstStyle/>
                    <a:p>
                      <a:pPr marL="0" marR="0" algn="ctr" rtl="1">
                        <a:lnSpc>
                          <a:spcPct val="115000"/>
                        </a:lnSpc>
                        <a:spcBef>
                          <a:spcPts val="0"/>
                        </a:spcBef>
                        <a:spcAft>
                          <a:spcPts val="0"/>
                        </a:spcAft>
                      </a:pPr>
                      <a:r>
                        <a:rPr lang="ar-SA" sz="1200" b="1">
                          <a:effectLst/>
                        </a:rPr>
                        <a:t>شام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8.827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3397783275"/>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6.440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9.050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11.930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9.140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249431605"/>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6.830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8.940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18.790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11.520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372134300"/>
                  </a:ext>
                </a:extLst>
              </a:tr>
              <a:tr h="152643">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dirty="0">
                          <a:effectLst/>
                        </a:rPr>
                        <a:t>6.363</a:t>
                      </a:r>
                      <a:endParaRPr lang="en-US" sz="1200" b="1" dirty="0">
                        <a:effectLst/>
                        <a:latin typeface="Calibri" panose="020F0502020204030204" pitchFamily="34" charset="0"/>
                        <a:ea typeface="+mn-ea"/>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7.937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12.180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1">
                        <a:lnSpc>
                          <a:spcPct val="115000"/>
                        </a:lnSpc>
                        <a:spcBef>
                          <a:spcPts val="0"/>
                        </a:spcBef>
                        <a:spcAft>
                          <a:spcPts val="0"/>
                        </a:spcAft>
                      </a:pPr>
                      <a:r>
                        <a:rPr lang="ar-SA" sz="1200" b="1">
                          <a:effectLst/>
                        </a:rPr>
                        <a:t>متوسط </a:t>
                      </a: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06103114"/>
                  </a:ext>
                </a:extLst>
              </a:tr>
              <a:tr h="210185">
                <a:tc rowSpan="3">
                  <a:txBody>
                    <a:bodyPr/>
                    <a:lstStyle/>
                    <a:p>
                      <a:pPr marL="0" marR="0" algn="ctr" rtl="1">
                        <a:lnSpc>
                          <a:spcPct val="115000"/>
                        </a:lnSpc>
                        <a:spcBef>
                          <a:spcPts val="0"/>
                        </a:spcBef>
                        <a:spcAft>
                          <a:spcPts val="0"/>
                        </a:spcAft>
                      </a:pPr>
                      <a:r>
                        <a:rPr lang="ar-SA" sz="1200" b="1">
                          <a:effectLst/>
                        </a:rPr>
                        <a:t>متوسط </a:t>
                      </a: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6.245</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6.245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6.245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6.245</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49658884"/>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6.573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8.857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13.582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9.671</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64275327"/>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6.882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9.593</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15.397</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10.624</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98799689"/>
                  </a:ext>
                </a:extLst>
              </a:tr>
              <a:tr h="210185">
                <a:tc gridSpan="2">
                  <a:txBody>
                    <a:bodyPr/>
                    <a:lstStyle/>
                    <a:p>
                      <a:pPr marL="0" marR="0" algn="ctr" rtl="1">
                        <a:lnSpc>
                          <a:spcPct val="115000"/>
                        </a:lnSpc>
                        <a:spcBef>
                          <a:spcPts val="0"/>
                        </a:spcBef>
                        <a:spcAft>
                          <a:spcPts val="0"/>
                        </a:spcAft>
                      </a:pPr>
                      <a:r>
                        <a:rPr lang="ar-SA" sz="1200" b="1">
                          <a:effectLst/>
                        </a:rPr>
                        <a:t>متوسط </a:t>
                      </a: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defTabSz="457200" rtl="0" eaLnBrk="1" latinLnBrk="0" hangingPunct="1">
                        <a:lnSpc>
                          <a:spcPct val="115000"/>
                        </a:lnSpc>
                        <a:spcBef>
                          <a:spcPts val="0"/>
                        </a:spcBef>
                        <a:spcAft>
                          <a:spcPts val="0"/>
                        </a:spcAft>
                      </a:pPr>
                      <a:r>
                        <a:rPr lang="en-US" sz="1400" b="1" kern="1200" dirty="0">
                          <a:solidFill>
                            <a:schemeClr val="dk1"/>
                          </a:solidFill>
                          <a:effectLst>
                            <a:outerShdw blurRad="38100" dist="38100" dir="2700000" algn="tl">
                              <a:srgbClr val="000000">
                                <a:alpha val="43137"/>
                              </a:srgbClr>
                            </a:outerShdw>
                          </a:effectLst>
                          <a:latin typeface="+mn-lt"/>
                          <a:ea typeface="+mn-ea"/>
                          <a:cs typeface="+mn-cs"/>
                        </a:rPr>
                        <a:t>6.567</a:t>
                      </a:r>
                    </a:p>
                  </a:txBody>
                  <a:tcPr marL="18107" marR="18107" marT="0" marB="0" anchor="ctr"/>
                </a:tc>
                <a:tc>
                  <a:txBody>
                    <a:bodyPr/>
                    <a:lstStyle/>
                    <a:p>
                      <a:pPr marL="0" marR="0" algn="ctr" defTabSz="457200" rtl="0" eaLnBrk="1" latinLnBrk="0" hangingPunct="1">
                        <a:lnSpc>
                          <a:spcPct val="115000"/>
                        </a:lnSpc>
                        <a:spcBef>
                          <a:spcPts val="0"/>
                        </a:spcBef>
                        <a:spcAft>
                          <a:spcPts val="0"/>
                        </a:spcAft>
                      </a:pPr>
                      <a:r>
                        <a:rPr lang="en-US" sz="1400" b="1" kern="1200" dirty="0">
                          <a:solidFill>
                            <a:schemeClr val="dk1"/>
                          </a:solidFill>
                          <a:effectLst>
                            <a:outerShdw blurRad="38100" dist="38100" dir="2700000" algn="tl">
                              <a:srgbClr val="000000">
                                <a:alpha val="43137"/>
                              </a:srgbClr>
                            </a:outerShdw>
                          </a:effectLst>
                          <a:latin typeface="+mn-lt"/>
                          <a:ea typeface="+mn-ea"/>
                          <a:cs typeface="+mn-cs"/>
                        </a:rPr>
                        <a:t>8.232</a:t>
                      </a:r>
                    </a:p>
                  </a:txBody>
                  <a:tcPr marL="18107" marR="18107" marT="0" marB="0" anchor="ctr"/>
                </a:tc>
                <a:tc>
                  <a:txBody>
                    <a:bodyPr/>
                    <a:lstStyle/>
                    <a:p>
                      <a:pPr marL="0" marR="0" algn="ctr" defTabSz="457200" rtl="0" eaLnBrk="1" latinLnBrk="0" hangingPunct="1">
                        <a:lnSpc>
                          <a:spcPct val="115000"/>
                        </a:lnSpc>
                        <a:spcBef>
                          <a:spcPts val="0"/>
                        </a:spcBef>
                        <a:spcAft>
                          <a:spcPts val="0"/>
                        </a:spcAft>
                      </a:pPr>
                      <a:r>
                        <a:rPr lang="en-US" sz="1400" b="1" kern="1200" dirty="0">
                          <a:solidFill>
                            <a:schemeClr val="dk1"/>
                          </a:solidFill>
                          <a:effectLst>
                            <a:outerShdw blurRad="38100" dist="38100" dir="2700000" algn="tl">
                              <a:srgbClr val="000000">
                                <a:alpha val="43137"/>
                              </a:srgbClr>
                            </a:outerShdw>
                          </a:effectLst>
                          <a:latin typeface="+mn-lt"/>
                          <a:ea typeface="+mn-ea"/>
                          <a:cs typeface="+mn-cs"/>
                        </a:rPr>
                        <a:t>11.741</a:t>
                      </a: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6578817"/>
                  </a:ext>
                </a:extLst>
              </a:tr>
              <a:tr h="192562">
                <a:tc rowSpan="2">
                  <a:txBody>
                    <a:bodyPr/>
                    <a:lstStyle/>
                    <a:p>
                      <a:pPr marL="0" marR="0" algn="ctr" rtl="0">
                        <a:lnSpc>
                          <a:spcPct val="115000"/>
                        </a:lnSpc>
                        <a:spcBef>
                          <a:spcPts val="0"/>
                        </a:spcBef>
                        <a:spcAft>
                          <a:spcPts val="0"/>
                        </a:spcAft>
                      </a:pPr>
                      <a:r>
                        <a:rPr lang="en-US" sz="1200" b="1">
                          <a:effectLst/>
                        </a:rPr>
                        <a:t>LSD 0.05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extLst>
                  <a:ext uri="{0D108BD9-81ED-4DB2-BD59-A6C34878D82A}">
                    <a16:rowId xmlns:a16="http://schemas.microsoft.com/office/drawing/2014/main" val="1480968091"/>
                  </a:ext>
                </a:extLst>
              </a:tr>
              <a:tr h="210185">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0.3090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0.2190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0.2190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0.5360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0.5360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0.3790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0.9280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extLst>
                  <a:ext uri="{0D108BD9-81ED-4DB2-BD59-A6C34878D82A}">
                    <a16:rowId xmlns:a16="http://schemas.microsoft.com/office/drawing/2014/main" val="2929853125"/>
                  </a:ext>
                </a:extLst>
              </a:tr>
            </a:tbl>
          </a:graphicData>
        </a:graphic>
      </p:graphicFrame>
      <p:sp>
        <p:nvSpPr>
          <p:cNvPr id="3" name="TextBox 2">
            <a:extLst>
              <a:ext uri="{FF2B5EF4-FFF2-40B4-BE49-F238E27FC236}">
                <a16:creationId xmlns:a16="http://schemas.microsoft.com/office/drawing/2014/main" id="{49125D25-864A-43F5-92C1-46F77105499B}"/>
              </a:ext>
            </a:extLst>
          </p:cNvPr>
          <p:cNvSpPr txBox="1"/>
          <p:nvPr/>
        </p:nvSpPr>
        <p:spPr>
          <a:xfrm>
            <a:off x="6600378" y="39731"/>
            <a:ext cx="2799978" cy="1165832"/>
          </a:xfrm>
          <a:prstGeom prst="rect">
            <a:avLst/>
          </a:prstGeom>
          <a:noFill/>
        </p:spPr>
        <p:txBody>
          <a:bodyPr wrap="square">
            <a:spAutoFit/>
          </a:bodyPr>
          <a:lstStyle/>
          <a:p>
            <a:pPr marR="0" lvl="1" algn="ct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تأثير الإجهاد الجفافي في محتوى </a:t>
            </a:r>
            <a:r>
              <a:rPr lang="en-US" b="1" dirty="0">
                <a:latin typeface="Calibri" panose="020F0502020204030204" pitchFamily="34" charset="0"/>
                <a:ea typeface="Calibri" panose="020F0502020204030204" pitchFamily="34" charset="0"/>
                <a:cs typeface="Simplified Arabic" panose="02020603050405020304" pitchFamily="18" charset="-78"/>
              </a:rPr>
              <a:t>MDA</a:t>
            </a:r>
            <a:r>
              <a:rPr lang="ar-SY" b="1" dirty="0">
                <a:latin typeface="Calibri" panose="020F0502020204030204" pitchFamily="34" charset="0"/>
                <a:ea typeface="Calibri" panose="020F0502020204030204" pitchFamily="34" charset="0"/>
                <a:cs typeface="Simplified Arabic" panose="02020603050405020304" pitchFamily="18" charset="-78"/>
              </a:rPr>
              <a:t> في الأوراق</a:t>
            </a:r>
            <a:endParaRPr lang="ar-SY" sz="1800" b="1" dirty="0">
              <a:effectLst/>
              <a:latin typeface="Calibri" panose="020F0502020204030204" pitchFamily="34" charset="0"/>
              <a:ea typeface="Calibri" panose="020F0502020204030204" pitchFamily="34" charset="0"/>
              <a:cs typeface="Simplified Arabic" panose="02020603050405020304" pitchFamily="18" charset="-78"/>
            </a:endParaRPr>
          </a:p>
          <a:p>
            <a:pPr marR="0" lvl="1" algn="ctr" rtl="1">
              <a:lnSpc>
                <a:spcPct val="115000"/>
              </a:lnSpc>
              <a:spcBef>
                <a:spcPts val="0"/>
              </a:spcBef>
              <a:spcAft>
                <a:spcPts val="1000"/>
              </a:spcAft>
            </a:pPr>
            <a:r>
              <a:rPr lang="ar-SY" sz="1800" b="1"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ميكر</a:t>
            </a:r>
            <a:r>
              <a:rPr lang="ar-SY" sz="1800" b="1" dirty="0">
                <a:effectLst/>
                <a:latin typeface="Calibri" panose="020F0502020204030204" pitchFamily="34" charset="0"/>
                <a:ea typeface="Calibri" panose="020F0502020204030204" pitchFamily="34" charset="0"/>
                <a:cs typeface="Simplified Arabic" panose="02020603050405020304" pitchFamily="18" charset="-78"/>
              </a:rPr>
              <a:t>ومول</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 غ</a:t>
            </a:r>
            <a:r>
              <a:rPr lang="ar-SY" sz="1800" b="1" dirty="0">
                <a:effectLst/>
                <a:latin typeface="Calibri" panose="020F0502020204030204" pitchFamily="34" charset="0"/>
                <a:ea typeface="Calibri" panose="020F0502020204030204" pitchFamily="34" charset="0"/>
                <a:cs typeface="Simplified Arabic" panose="02020603050405020304" pitchFamily="18"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66776BF-E6FB-4CE2-B103-AF5DE11B03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3861049"/>
            <a:ext cx="2381638" cy="2995092"/>
          </a:xfrm>
          <a:prstGeom prst="rect">
            <a:avLst/>
          </a:prstGeom>
        </p:spPr>
      </p:pic>
      <p:graphicFrame>
        <p:nvGraphicFramePr>
          <p:cNvPr id="5" name="Chart 4">
            <a:extLst>
              <a:ext uri="{FF2B5EF4-FFF2-40B4-BE49-F238E27FC236}">
                <a16:creationId xmlns:a16="http://schemas.microsoft.com/office/drawing/2014/main" id="{D6975E4B-3A96-493C-B005-87CEFD71FCA8}"/>
              </a:ext>
            </a:extLst>
          </p:cNvPr>
          <p:cNvGraphicFramePr/>
          <p:nvPr>
            <p:extLst>
              <p:ext uri="{D42A27DB-BD31-4B8C-83A1-F6EECF244321}">
                <p14:modId xmlns:p14="http://schemas.microsoft.com/office/powerpoint/2010/main" val="150310844"/>
              </p:ext>
            </p:extLst>
          </p:nvPr>
        </p:nvGraphicFramePr>
        <p:xfrm>
          <a:off x="6732240" y="1205562"/>
          <a:ext cx="2357536" cy="25183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024373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E659D3-89DD-453F-9774-D02A2E86CABF}"/>
              </a:ext>
            </a:extLst>
          </p:cNvPr>
          <p:cNvSpPr txBox="1"/>
          <p:nvPr/>
        </p:nvSpPr>
        <p:spPr>
          <a:xfrm>
            <a:off x="6600378" y="39731"/>
            <a:ext cx="2799978" cy="1165832"/>
          </a:xfrm>
          <a:prstGeom prst="rect">
            <a:avLst/>
          </a:prstGeom>
          <a:noFill/>
        </p:spPr>
        <p:txBody>
          <a:bodyPr wrap="square">
            <a:spAutoFit/>
          </a:bodyPr>
          <a:lstStyle/>
          <a:p>
            <a:pPr marR="0" lvl="1" algn="ct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تأثير الإجهاد الجفافي في محتوى </a:t>
            </a:r>
            <a:r>
              <a:rPr lang="en-US" b="1" dirty="0">
                <a:latin typeface="Calibri" panose="020F0502020204030204" pitchFamily="34" charset="0"/>
                <a:ea typeface="Calibri" panose="020F0502020204030204" pitchFamily="34" charset="0"/>
                <a:cs typeface="Simplified Arabic" panose="02020603050405020304" pitchFamily="18" charset="-78"/>
              </a:rPr>
              <a:t>MDA</a:t>
            </a:r>
            <a:r>
              <a:rPr lang="ar-SY" b="1" dirty="0">
                <a:latin typeface="Calibri" panose="020F0502020204030204" pitchFamily="34" charset="0"/>
                <a:ea typeface="Calibri" panose="020F0502020204030204" pitchFamily="34" charset="0"/>
                <a:cs typeface="Simplified Arabic" panose="02020603050405020304" pitchFamily="18" charset="-78"/>
              </a:rPr>
              <a:t> في الجذور</a:t>
            </a:r>
            <a:endParaRPr lang="ar-SY" sz="1800" b="1" dirty="0">
              <a:effectLst/>
              <a:latin typeface="Calibri" panose="020F0502020204030204" pitchFamily="34" charset="0"/>
              <a:ea typeface="Calibri" panose="020F0502020204030204" pitchFamily="34" charset="0"/>
              <a:cs typeface="Simplified Arabic" panose="02020603050405020304" pitchFamily="18" charset="-78"/>
            </a:endParaRPr>
          </a:p>
          <a:p>
            <a:pPr marR="0" lvl="1" algn="ctr" rtl="1">
              <a:lnSpc>
                <a:spcPct val="115000"/>
              </a:lnSpc>
              <a:spcBef>
                <a:spcPts val="0"/>
              </a:spcBef>
              <a:spcAft>
                <a:spcPts val="1000"/>
              </a:spcAft>
            </a:pPr>
            <a:r>
              <a:rPr lang="ar-SY" sz="1800" b="1"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ميكر</a:t>
            </a:r>
            <a:r>
              <a:rPr lang="ar-SY" sz="1800" b="1" dirty="0">
                <a:effectLst/>
                <a:latin typeface="Calibri" panose="020F0502020204030204" pitchFamily="34" charset="0"/>
                <a:ea typeface="Calibri" panose="020F0502020204030204" pitchFamily="34" charset="0"/>
                <a:cs typeface="Simplified Arabic" panose="02020603050405020304" pitchFamily="18" charset="-78"/>
              </a:rPr>
              <a:t>ومول</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 غ</a:t>
            </a:r>
            <a:r>
              <a:rPr lang="ar-SY" sz="1800" b="1" dirty="0">
                <a:effectLst/>
                <a:latin typeface="Calibri" panose="020F0502020204030204" pitchFamily="34" charset="0"/>
                <a:ea typeface="Calibri" panose="020F0502020204030204" pitchFamily="34" charset="0"/>
                <a:cs typeface="Simplified Arabic" panose="02020603050405020304" pitchFamily="18"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4A4CE7D3-D9CE-44DF-983F-A110FE17DAD0}"/>
              </a:ext>
            </a:extLst>
          </p:cNvPr>
          <p:cNvGraphicFramePr>
            <a:graphicFrameLocks noGrp="1"/>
          </p:cNvGraphicFramePr>
          <p:nvPr>
            <p:extLst>
              <p:ext uri="{D42A27DB-BD31-4B8C-83A1-F6EECF244321}">
                <p14:modId xmlns:p14="http://schemas.microsoft.com/office/powerpoint/2010/main" val="1599160820"/>
              </p:ext>
            </p:extLst>
          </p:nvPr>
        </p:nvGraphicFramePr>
        <p:xfrm>
          <a:off x="323156" y="137827"/>
          <a:ext cx="6276850" cy="6839580"/>
        </p:xfrm>
        <a:graphic>
          <a:graphicData uri="http://schemas.openxmlformats.org/drawingml/2006/table">
            <a:tbl>
              <a:tblPr rtl="1" firstRow="1" firstCol="1" bandRow="1">
                <a:tableStyleId>{5C22544A-7EE6-4342-B048-85BDC9FD1C3A}</a:tableStyleId>
              </a:tblPr>
              <a:tblGrid>
                <a:gridCol w="1019589">
                  <a:extLst>
                    <a:ext uri="{9D8B030D-6E8A-4147-A177-3AD203B41FA5}">
                      <a16:colId xmlns:a16="http://schemas.microsoft.com/office/drawing/2014/main" val="1261010495"/>
                    </a:ext>
                  </a:extLst>
                </a:gridCol>
                <a:gridCol w="1019589">
                  <a:extLst>
                    <a:ext uri="{9D8B030D-6E8A-4147-A177-3AD203B41FA5}">
                      <a16:colId xmlns:a16="http://schemas.microsoft.com/office/drawing/2014/main" val="744560646"/>
                    </a:ext>
                  </a:extLst>
                </a:gridCol>
                <a:gridCol w="586265">
                  <a:extLst>
                    <a:ext uri="{9D8B030D-6E8A-4147-A177-3AD203B41FA5}">
                      <a16:colId xmlns:a16="http://schemas.microsoft.com/office/drawing/2014/main" val="2453664935"/>
                    </a:ext>
                  </a:extLst>
                </a:gridCol>
                <a:gridCol w="586265">
                  <a:extLst>
                    <a:ext uri="{9D8B030D-6E8A-4147-A177-3AD203B41FA5}">
                      <a16:colId xmlns:a16="http://schemas.microsoft.com/office/drawing/2014/main" val="3311815502"/>
                    </a:ext>
                  </a:extLst>
                </a:gridCol>
                <a:gridCol w="790182">
                  <a:extLst>
                    <a:ext uri="{9D8B030D-6E8A-4147-A177-3AD203B41FA5}">
                      <a16:colId xmlns:a16="http://schemas.microsoft.com/office/drawing/2014/main" val="2625271995"/>
                    </a:ext>
                  </a:extLst>
                </a:gridCol>
                <a:gridCol w="790182">
                  <a:extLst>
                    <a:ext uri="{9D8B030D-6E8A-4147-A177-3AD203B41FA5}">
                      <a16:colId xmlns:a16="http://schemas.microsoft.com/office/drawing/2014/main" val="3552214141"/>
                    </a:ext>
                  </a:extLst>
                </a:gridCol>
                <a:gridCol w="742389">
                  <a:extLst>
                    <a:ext uri="{9D8B030D-6E8A-4147-A177-3AD203B41FA5}">
                      <a16:colId xmlns:a16="http://schemas.microsoft.com/office/drawing/2014/main" val="367088908"/>
                    </a:ext>
                  </a:extLst>
                </a:gridCol>
                <a:gridCol w="742389">
                  <a:extLst>
                    <a:ext uri="{9D8B030D-6E8A-4147-A177-3AD203B41FA5}">
                      <a16:colId xmlns:a16="http://schemas.microsoft.com/office/drawing/2014/main" val="2105621560"/>
                    </a:ext>
                  </a:extLst>
                </a:gridCol>
              </a:tblGrid>
              <a:tr h="205755">
                <a:tc rowSpan="2">
                  <a:txBody>
                    <a:bodyPr/>
                    <a:lstStyle/>
                    <a:p>
                      <a:pPr marL="0" marR="0" algn="ctr" rtl="1">
                        <a:lnSpc>
                          <a:spcPct val="115000"/>
                        </a:lnSpc>
                        <a:spcBef>
                          <a:spcPts val="0"/>
                        </a:spcBef>
                        <a:spcAft>
                          <a:spcPts val="0"/>
                        </a:spcAft>
                      </a:pPr>
                      <a:r>
                        <a:rPr lang="ar-SA" sz="1200" b="1">
                          <a:effectLst/>
                        </a:rPr>
                        <a:t>الصنف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a:txBody>
                    <a:bodyPr/>
                    <a:lstStyle/>
                    <a:p>
                      <a:pPr marL="0" marR="0" algn="ctr" rtl="1">
                        <a:lnSpc>
                          <a:spcPct val="115000"/>
                        </a:lnSpc>
                        <a:spcBef>
                          <a:spcPts val="0"/>
                        </a:spcBef>
                        <a:spcAft>
                          <a:spcPts val="0"/>
                        </a:spcAft>
                      </a:pPr>
                      <a:r>
                        <a:rPr lang="ar-SA" sz="1200" b="1">
                          <a:effectLst/>
                        </a:rPr>
                        <a:t>الإجهاد (</a:t>
                      </a:r>
                      <a:r>
                        <a:rPr lang="en-US" sz="1200" b="1">
                          <a:effectLst/>
                        </a:rPr>
                        <a:t>bar</a:t>
                      </a:r>
                      <a:r>
                        <a:rPr lang="ar-SA" sz="1200" b="1">
                          <a:effectLst/>
                        </a:rPr>
                        <a:t>) </a:t>
                      </a:r>
                      <a:r>
                        <a:rPr lang="en-US" sz="1200" b="1">
                          <a:effectLst/>
                        </a:rPr>
                        <a:t>B</a:t>
                      </a:r>
                      <a:r>
                        <a:rPr lang="ar-SA"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1">
                        <a:lnSpc>
                          <a:spcPct val="115000"/>
                        </a:lnSpc>
                        <a:spcBef>
                          <a:spcPts val="0"/>
                        </a:spcBef>
                        <a:spcAft>
                          <a:spcPts val="0"/>
                        </a:spcAft>
                      </a:pPr>
                      <a:r>
                        <a:rPr lang="ar-SA" sz="1200" b="1">
                          <a:effectLst/>
                        </a:rPr>
                        <a:t>مواعيد  (ساعة)   </a:t>
                      </a: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rPr>
                        <a:t>متوسط </a:t>
                      </a:r>
                      <a:r>
                        <a:rPr lang="en-US" sz="1200" b="1">
                          <a:effectLst/>
                        </a:rPr>
                        <a:t>A*B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gridSpan="2">
                  <a:txBody>
                    <a:bodyPr/>
                    <a:lstStyle/>
                    <a:p>
                      <a:pPr marL="0" marR="0" algn="ctr" rtl="1">
                        <a:lnSpc>
                          <a:spcPct val="115000"/>
                        </a:lnSpc>
                        <a:spcBef>
                          <a:spcPts val="0"/>
                        </a:spcBef>
                        <a:spcAft>
                          <a:spcPts val="0"/>
                        </a:spcAft>
                      </a:pPr>
                      <a:r>
                        <a:rPr lang="ar-SA" sz="1200" b="1">
                          <a:effectLst/>
                        </a:rPr>
                        <a:t>متوسط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2" hMerge="1">
                  <a:txBody>
                    <a:bodyPr/>
                    <a:lstStyle/>
                    <a:p>
                      <a:endParaRPr lang="en-US"/>
                    </a:p>
                  </a:txBody>
                  <a:tcPr/>
                </a:tc>
                <a:extLst>
                  <a:ext uri="{0D108BD9-81ED-4DB2-BD59-A6C34878D82A}">
                    <a16:rowId xmlns:a16="http://schemas.microsoft.com/office/drawing/2014/main" val="2792449535"/>
                  </a:ext>
                </a:extLst>
              </a:tr>
              <a:tr h="99456">
                <a:tc vMerge="1">
                  <a:txBody>
                    <a:bodyPr/>
                    <a:lstStyle/>
                    <a:p>
                      <a:endParaRPr lang="en-US"/>
                    </a:p>
                  </a:txBody>
                  <a:tcPr/>
                </a:tc>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24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72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34570034"/>
                  </a:ext>
                </a:extLst>
              </a:tr>
              <a:tr h="205850">
                <a:tc rowSpan="3">
                  <a:txBody>
                    <a:bodyPr/>
                    <a:lstStyle/>
                    <a:p>
                      <a:pPr marL="0" marR="0" algn="ctr" rtl="1">
                        <a:lnSpc>
                          <a:spcPct val="115000"/>
                        </a:lnSpc>
                        <a:spcBef>
                          <a:spcPts val="0"/>
                        </a:spcBef>
                        <a:spcAft>
                          <a:spcPts val="0"/>
                        </a:spcAft>
                      </a:pPr>
                      <a:r>
                        <a:rPr lang="ar-SA" sz="1200" b="1">
                          <a:effectLst/>
                        </a:rPr>
                        <a:t>حوراني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2.908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1437143924"/>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1.880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1.890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5.800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3.190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127588273"/>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6.900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3.473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545276470"/>
                  </a:ext>
                </a:extLst>
              </a:tr>
              <a:tr h="205850">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1.907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1.897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4.920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75272982"/>
                  </a:ext>
                </a:extLst>
              </a:tr>
              <a:tr h="205850">
                <a:tc rowSpan="3">
                  <a:txBody>
                    <a:bodyPr/>
                    <a:lstStyle/>
                    <a:p>
                      <a:pPr marL="0" marR="0" algn="ctr" rtl="1">
                        <a:lnSpc>
                          <a:spcPct val="115000"/>
                        </a:lnSpc>
                        <a:spcBef>
                          <a:spcPts val="0"/>
                        </a:spcBef>
                        <a:spcAft>
                          <a:spcPts val="0"/>
                        </a:spcAft>
                      </a:pPr>
                      <a:r>
                        <a:rPr lang="ar-SA" sz="1200" b="1">
                          <a:effectLst/>
                        </a:rPr>
                        <a:t>أكساد 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dirty="0">
                          <a:effectLst/>
                        </a:rPr>
                        <a:t>2.951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591549219"/>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2.270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2.310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5.620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3.400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721753429"/>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1.580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3.000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6.890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3.823</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061620106"/>
                  </a:ext>
                </a:extLst>
              </a:tr>
              <a:tr h="205850">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1.827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2.313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4.713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26912617"/>
                  </a:ext>
                </a:extLst>
              </a:tr>
              <a:tr h="205850">
                <a:tc rowSpan="3">
                  <a:txBody>
                    <a:bodyPr/>
                    <a:lstStyle/>
                    <a:p>
                      <a:pPr marL="0" marR="0" algn="ctr" rtl="1">
                        <a:lnSpc>
                          <a:spcPct val="115000"/>
                        </a:lnSpc>
                        <a:spcBef>
                          <a:spcPts val="0"/>
                        </a:spcBef>
                        <a:spcAft>
                          <a:spcPts val="0"/>
                        </a:spcAft>
                      </a:pPr>
                      <a:r>
                        <a:rPr lang="ar-SA" sz="1200" b="1">
                          <a:effectLst/>
                        </a:rPr>
                        <a:t>شام 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2.140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2.140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2.140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2.140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800" b="1" dirty="0">
                          <a:solidFill>
                            <a:srgbClr val="FF0000"/>
                          </a:solidFill>
                          <a:effectLst>
                            <a:outerShdw blurRad="38100" dist="38100" dir="2700000" algn="tl">
                              <a:srgbClr val="000000">
                                <a:alpha val="43137"/>
                              </a:srgbClr>
                            </a:outerShdw>
                          </a:effectLst>
                        </a:rPr>
                        <a:t>2.998</a:t>
                      </a:r>
                      <a:endParaRPr lang="en-US" sz="18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4184436256"/>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2.300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5.770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3.240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723014175"/>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1.970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6.850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3.613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121585062"/>
                  </a:ext>
                </a:extLst>
              </a:tr>
              <a:tr h="205850">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1.937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2.137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4.920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98550653"/>
                  </a:ext>
                </a:extLst>
              </a:tr>
              <a:tr h="205850">
                <a:tc rowSpan="3">
                  <a:txBody>
                    <a:bodyPr/>
                    <a:lstStyle/>
                    <a:p>
                      <a:pPr marL="0" marR="0" algn="ctr" rtl="1">
                        <a:lnSpc>
                          <a:spcPct val="115000"/>
                        </a:lnSpc>
                        <a:spcBef>
                          <a:spcPts val="0"/>
                        </a:spcBef>
                        <a:spcAft>
                          <a:spcPts val="0"/>
                        </a:spcAft>
                      </a:pPr>
                      <a:r>
                        <a:rPr lang="ar-SA" sz="1200" b="1">
                          <a:effectLst/>
                        </a:rPr>
                        <a:t>جولان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2.780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2088415316"/>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1.970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5.750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3.040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819080622"/>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1.900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6.080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3.240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657583946"/>
                  </a:ext>
                </a:extLst>
              </a:tr>
              <a:tr h="205850">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1.733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1.977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4.630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82149695"/>
                  </a:ext>
                </a:extLst>
              </a:tr>
              <a:tr h="205850">
                <a:tc rowSpan="3">
                  <a:txBody>
                    <a:bodyPr/>
                    <a:lstStyle/>
                    <a:p>
                      <a:pPr marL="0" marR="0" algn="ctr" rtl="1">
                        <a:lnSpc>
                          <a:spcPct val="115000"/>
                        </a:lnSpc>
                        <a:spcBef>
                          <a:spcPts val="0"/>
                        </a:spcBef>
                        <a:spcAft>
                          <a:spcPts val="0"/>
                        </a:spcAft>
                      </a:pPr>
                      <a:r>
                        <a:rPr lang="ar-SA" sz="1200" b="1">
                          <a:effectLst/>
                        </a:rPr>
                        <a:t>بحوث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1.410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200" b="1">
                          <a:effectLst/>
                        </a:rPr>
                        <a:t>2.260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4202664597"/>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1.500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1.870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4.460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2.610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429268186"/>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4.550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2.760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938492927"/>
                  </a:ext>
                </a:extLst>
              </a:tr>
              <a:tr h="205850">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1.513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1.793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3.473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2615352"/>
                  </a:ext>
                </a:extLst>
              </a:tr>
              <a:tr h="205850">
                <a:tc rowSpan="3">
                  <a:txBody>
                    <a:bodyPr/>
                    <a:lstStyle/>
                    <a:p>
                      <a:pPr marL="0" marR="0" algn="ctr" rtl="1">
                        <a:lnSpc>
                          <a:spcPct val="115000"/>
                        </a:lnSpc>
                        <a:spcBef>
                          <a:spcPts val="0"/>
                        </a:spcBef>
                        <a:spcAft>
                          <a:spcPts val="0"/>
                        </a:spcAft>
                      </a:pPr>
                      <a:r>
                        <a:rPr lang="ar-SA" sz="1200" b="1">
                          <a:effectLst/>
                        </a:rPr>
                        <a:t>شام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1.360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1.360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1.360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1.360</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gridSpan="2">
                  <a:txBody>
                    <a:bodyPr/>
                    <a:lstStyle/>
                    <a:p>
                      <a:pPr marL="0" marR="0" algn="ctr" rtl="0">
                        <a:lnSpc>
                          <a:spcPct val="115000"/>
                        </a:lnSpc>
                        <a:spcBef>
                          <a:spcPts val="0"/>
                        </a:spcBef>
                        <a:spcAft>
                          <a:spcPts val="0"/>
                        </a:spcAft>
                      </a:pPr>
                      <a:r>
                        <a:rPr lang="en-US" sz="1800" b="1" dirty="0">
                          <a:solidFill>
                            <a:srgbClr val="00B0F0"/>
                          </a:solidFill>
                          <a:effectLst>
                            <a:outerShdw blurRad="38100" dist="38100" dir="2700000" algn="tl">
                              <a:srgbClr val="000000">
                                <a:alpha val="43137"/>
                              </a:srgbClr>
                            </a:outerShdw>
                          </a:effectLst>
                        </a:rPr>
                        <a:t>2.236</a:t>
                      </a:r>
                      <a:endParaRPr lang="en-US" sz="18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rowSpan="3" hMerge="1">
                  <a:txBody>
                    <a:bodyPr/>
                    <a:lstStyle/>
                    <a:p>
                      <a:endParaRPr lang="en-US"/>
                    </a:p>
                  </a:txBody>
                  <a:tcPr/>
                </a:tc>
                <a:extLst>
                  <a:ext uri="{0D108BD9-81ED-4DB2-BD59-A6C34878D82A}">
                    <a16:rowId xmlns:a16="http://schemas.microsoft.com/office/drawing/2014/main" val="358873048"/>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1.370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4.960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2.703</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133211731"/>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1.300</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4.860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2.643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811017469"/>
                  </a:ext>
                </a:extLst>
              </a:tr>
              <a:tr h="205850">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1.343</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1.637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3.727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1">
                        <a:lnSpc>
                          <a:spcPct val="115000"/>
                        </a:lnSpc>
                        <a:spcBef>
                          <a:spcPts val="0"/>
                        </a:spcBef>
                        <a:spcAft>
                          <a:spcPts val="0"/>
                        </a:spcAft>
                      </a:pPr>
                      <a:r>
                        <a:rPr lang="ar-SA" sz="1200" b="1">
                          <a:effectLst/>
                        </a:rPr>
                        <a:t>متوسط </a:t>
                      </a: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67496137"/>
                  </a:ext>
                </a:extLst>
              </a:tr>
              <a:tr h="205850">
                <a:tc rowSpan="3">
                  <a:txBody>
                    <a:bodyPr/>
                    <a:lstStyle/>
                    <a:p>
                      <a:pPr marL="0" marR="0" algn="ctr" rtl="1">
                        <a:lnSpc>
                          <a:spcPct val="115000"/>
                        </a:lnSpc>
                        <a:spcBef>
                          <a:spcPts val="0"/>
                        </a:spcBef>
                        <a:spcAft>
                          <a:spcPts val="0"/>
                        </a:spcAft>
                      </a:pPr>
                      <a:r>
                        <a:rPr lang="ar-SA" sz="1200" b="1">
                          <a:effectLst/>
                        </a:rPr>
                        <a:t>متوسط </a:t>
                      </a: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1.777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1.777</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0030407"/>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1.678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5.393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3.031</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5096941"/>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1.675</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2.080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6.022</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3.259</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9010428"/>
                  </a:ext>
                </a:extLst>
              </a:tr>
              <a:tr h="205850">
                <a:tc gridSpan="2">
                  <a:txBody>
                    <a:bodyPr/>
                    <a:lstStyle/>
                    <a:p>
                      <a:pPr marL="0" marR="0" algn="ctr" rtl="1">
                        <a:lnSpc>
                          <a:spcPct val="115000"/>
                        </a:lnSpc>
                        <a:spcBef>
                          <a:spcPts val="0"/>
                        </a:spcBef>
                        <a:spcAft>
                          <a:spcPts val="0"/>
                        </a:spcAft>
                      </a:pPr>
                      <a:r>
                        <a:rPr lang="ar-SA" sz="1200" b="1">
                          <a:effectLst/>
                        </a:rPr>
                        <a:t>متوسط </a:t>
                      </a: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1.710</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1.959</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4.397</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65648975"/>
                  </a:ext>
                </a:extLst>
              </a:tr>
              <a:tr h="205850">
                <a:tc rowSpan="2">
                  <a:txBody>
                    <a:bodyPr/>
                    <a:lstStyle/>
                    <a:p>
                      <a:pPr marL="0" marR="0" algn="ctr" rtl="0">
                        <a:lnSpc>
                          <a:spcPct val="115000"/>
                        </a:lnSpc>
                        <a:spcBef>
                          <a:spcPts val="0"/>
                        </a:spcBef>
                        <a:spcAft>
                          <a:spcPts val="0"/>
                        </a:spcAft>
                      </a:pPr>
                      <a:r>
                        <a:rPr lang="en-US" sz="1200" b="1">
                          <a:effectLst/>
                        </a:rPr>
                        <a:t>LSD 0.05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A*B</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A*B*C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extLst>
                  <a:ext uri="{0D108BD9-81ED-4DB2-BD59-A6C34878D82A}">
                    <a16:rowId xmlns:a16="http://schemas.microsoft.com/office/drawing/2014/main" val="1815668700"/>
                  </a:ext>
                </a:extLst>
              </a:tr>
              <a:tr h="205850">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0.0150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0.0100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0.0100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0.0250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0.0250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a:effectLst/>
                        </a:rPr>
                        <a:t>0.0180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tc>
                  <a:txBody>
                    <a:bodyPr/>
                    <a:lstStyle/>
                    <a:p>
                      <a:pPr marL="0" marR="0" algn="ctr" rtl="0">
                        <a:lnSpc>
                          <a:spcPct val="115000"/>
                        </a:lnSpc>
                        <a:spcBef>
                          <a:spcPts val="0"/>
                        </a:spcBef>
                        <a:spcAft>
                          <a:spcPts val="0"/>
                        </a:spcAft>
                      </a:pPr>
                      <a:r>
                        <a:rPr lang="en-US" sz="1200" b="1" dirty="0">
                          <a:effectLst/>
                        </a:rPr>
                        <a:t>0.0440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8107" marR="18107" marT="0" marB="0" anchor="ctr"/>
                </a:tc>
                <a:extLst>
                  <a:ext uri="{0D108BD9-81ED-4DB2-BD59-A6C34878D82A}">
                    <a16:rowId xmlns:a16="http://schemas.microsoft.com/office/drawing/2014/main" val="907508668"/>
                  </a:ext>
                </a:extLst>
              </a:tr>
            </a:tbl>
          </a:graphicData>
        </a:graphic>
      </p:graphicFrame>
      <p:pic>
        <p:nvPicPr>
          <p:cNvPr id="4" name="Picture 3">
            <a:extLst>
              <a:ext uri="{FF2B5EF4-FFF2-40B4-BE49-F238E27FC236}">
                <a16:creationId xmlns:a16="http://schemas.microsoft.com/office/drawing/2014/main" id="{D0144054-4F9D-4AE0-8A0E-9F5761B463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0622" y="3717032"/>
            <a:ext cx="2533378" cy="3140968"/>
          </a:xfrm>
          <a:prstGeom prst="rect">
            <a:avLst/>
          </a:prstGeom>
        </p:spPr>
      </p:pic>
      <p:graphicFrame>
        <p:nvGraphicFramePr>
          <p:cNvPr id="5" name="Chart 4">
            <a:extLst>
              <a:ext uri="{FF2B5EF4-FFF2-40B4-BE49-F238E27FC236}">
                <a16:creationId xmlns:a16="http://schemas.microsoft.com/office/drawing/2014/main" id="{B95ED531-DFB4-4C48-916C-306B93C0166D}"/>
              </a:ext>
            </a:extLst>
          </p:cNvPr>
          <p:cNvGraphicFramePr/>
          <p:nvPr>
            <p:extLst>
              <p:ext uri="{D42A27DB-BD31-4B8C-83A1-F6EECF244321}">
                <p14:modId xmlns:p14="http://schemas.microsoft.com/office/powerpoint/2010/main" val="3981632010"/>
              </p:ext>
            </p:extLst>
          </p:nvPr>
        </p:nvGraphicFramePr>
        <p:xfrm>
          <a:off x="6671431" y="1329409"/>
          <a:ext cx="2411760" cy="22637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45113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C6360F-09BB-4691-A847-17C61640A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114"/>
            <a:ext cx="9144000" cy="677977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201402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BCB4-DBE8-40EE-AA76-D5DE5D40DCB7}"/>
              </a:ext>
            </a:extLst>
          </p:cNvPr>
          <p:cNvSpPr>
            <a:spLocks noGrp="1"/>
          </p:cNvSpPr>
          <p:nvPr>
            <p:ph type="title"/>
          </p:nvPr>
        </p:nvSpPr>
        <p:spPr>
          <a:xfrm>
            <a:off x="6588224" y="188640"/>
            <a:ext cx="2450232" cy="644650"/>
          </a:xfrm>
        </p:spPr>
        <p:txBody>
          <a:bodyPr>
            <a:normAutofit/>
          </a:bodyPr>
          <a:lstStyle/>
          <a:p>
            <a:pPr algn="r" rtl="1"/>
            <a:r>
              <a:rPr lang="ar-SA" sz="3100" b="1" dirty="0">
                <a:solidFill>
                  <a:schemeClr val="tx1"/>
                </a:solidFill>
                <a:effectLst>
                  <a:outerShdw blurRad="38100" dist="38100" dir="2700000" algn="tl">
                    <a:srgbClr val="000000">
                      <a:alpha val="43137"/>
                    </a:srgbClr>
                  </a:outerShdw>
                </a:effectLst>
                <a:latin typeface="Calibri" panose="020F0502020204030204" pitchFamily="34" charset="0"/>
                <a:cs typeface="Simplified Arabic" panose="02020603050405020304" pitchFamily="18" charset="-78"/>
              </a:rPr>
              <a:t>الدراسة</a:t>
            </a:r>
            <a:r>
              <a:rPr lang="en-US" sz="3100" b="1" dirty="0">
                <a:solidFill>
                  <a:schemeClr val="tx1"/>
                </a:solidFill>
                <a:effectLst>
                  <a:outerShdw blurRad="38100" dist="38100" dir="2700000" algn="tl">
                    <a:srgbClr val="000000">
                      <a:alpha val="43137"/>
                    </a:srgbClr>
                  </a:outerShdw>
                </a:effectLst>
                <a:latin typeface="Calibri" panose="020F0502020204030204" pitchFamily="34" charset="0"/>
                <a:cs typeface="Simplified Arabic" panose="02020603050405020304" pitchFamily="18" charset="-78"/>
              </a:rPr>
              <a:t> </a:t>
            </a:r>
            <a:r>
              <a:rPr lang="ar-SA" b="1" dirty="0">
                <a:solidFill>
                  <a:schemeClr val="tx1"/>
                </a:solidFill>
                <a:effectLst>
                  <a:outerShdw blurRad="38100" dist="38100" dir="2700000" algn="tl">
                    <a:srgbClr val="000000">
                      <a:alpha val="43137"/>
                    </a:srgbClr>
                  </a:outerShdw>
                </a:effectLst>
                <a:latin typeface="Calibri" panose="020F0502020204030204" pitchFamily="34" charset="0"/>
                <a:cs typeface="Simplified Arabic" panose="02020603050405020304" pitchFamily="18" charset="-78"/>
              </a:rPr>
              <a:t>المرجعية</a:t>
            </a:r>
            <a:endParaRPr lang="en-US" dirty="0"/>
          </a:p>
        </p:txBody>
      </p:sp>
      <p:sp>
        <p:nvSpPr>
          <p:cNvPr id="3" name="Content Placeholder 2">
            <a:extLst>
              <a:ext uri="{FF2B5EF4-FFF2-40B4-BE49-F238E27FC236}">
                <a16:creationId xmlns:a16="http://schemas.microsoft.com/office/drawing/2014/main" id="{FCC61383-A5E7-4886-BAEF-5828A0195A54}"/>
              </a:ext>
            </a:extLst>
          </p:cNvPr>
          <p:cNvSpPr>
            <a:spLocks noGrp="1"/>
          </p:cNvSpPr>
          <p:nvPr>
            <p:ph idx="1"/>
          </p:nvPr>
        </p:nvSpPr>
        <p:spPr>
          <a:xfrm>
            <a:off x="323528" y="833290"/>
            <a:ext cx="8680247" cy="5836070"/>
          </a:xfrm>
        </p:spPr>
        <p:txBody>
          <a:bodyPr/>
          <a:lstStyle/>
          <a:p>
            <a:pPr algn="r" rtl="1"/>
            <a:r>
              <a:rPr lang="ar-SA" dirty="0">
                <a:latin typeface="Simplified Arabic" panose="02020603050405020304" pitchFamily="18" charset="-78"/>
                <a:cs typeface="Simplified Arabic" panose="02020603050405020304" pitchFamily="18" charset="-78"/>
              </a:rPr>
              <a:t> يعرف الإجهاد الجفافي </a:t>
            </a:r>
            <a:r>
              <a:rPr lang="en-US" dirty="0">
                <a:latin typeface="Simplified Arabic" panose="02020603050405020304" pitchFamily="18" charset="-78"/>
                <a:cs typeface="Simplified Arabic" panose="02020603050405020304" pitchFamily="18" charset="-78"/>
              </a:rPr>
              <a:t>Drought stress</a:t>
            </a:r>
            <a:r>
              <a:rPr lang="ar-SA" dirty="0">
                <a:latin typeface="Simplified Arabic" panose="02020603050405020304" pitchFamily="18" charset="-78"/>
                <a:cs typeface="Simplified Arabic" panose="02020603050405020304" pitchFamily="18" charset="-78"/>
              </a:rPr>
              <a:t> بأنه فترة من ندرة المياه تواجه المحصول خلال مراحل نموه وتؤدي إلى الحد من إنتاجية النبات في الطبيعة أو في النظام الزراعي</a:t>
            </a:r>
            <a:r>
              <a:rPr lang="ar-KW" dirty="0">
                <a:latin typeface="Simplified Arabic" panose="02020603050405020304" pitchFamily="18" charset="-78"/>
                <a:cs typeface="Simplified Arabic" panose="02020603050405020304" pitchFamily="18" charset="-78"/>
              </a:rPr>
              <a:t>. ل</a:t>
            </a:r>
            <a:endParaRPr lang="ar-SY" dirty="0">
              <a:latin typeface="Simplified Arabic" panose="02020603050405020304" pitchFamily="18" charset="-78"/>
              <a:cs typeface="Simplified Arabic" panose="02020603050405020304" pitchFamily="18" charset="-78"/>
            </a:endParaRPr>
          </a:p>
          <a:p>
            <a:pPr algn="r" rtl="1"/>
            <a:r>
              <a:rPr lang="ar-KW" dirty="0">
                <a:latin typeface="Simplified Arabic" panose="02020603050405020304" pitchFamily="18" charset="-78"/>
                <a:cs typeface="Simplified Arabic" panose="02020603050405020304" pitchFamily="18" charset="-78"/>
              </a:rPr>
              <a:t>أنها تؤثر سلباً على العمليات الكيميائية والحيوية والفيزيولوجية المختلفة في الخلايا النباتية. </a:t>
            </a:r>
            <a:endParaRPr lang="ar-SY" dirty="0">
              <a:latin typeface="Simplified Arabic" panose="02020603050405020304" pitchFamily="18" charset="-78"/>
              <a:cs typeface="Simplified Arabic" panose="02020603050405020304" pitchFamily="18" charset="-78"/>
            </a:endParaRPr>
          </a:p>
          <a:p>
            <a:pPr algn="r" rtl="1"/>
            <a:r>
              <a:rPr lang="ar-KW" dirty="0">
                <a:latin typeface="Simplified Arabic" panose="02020603050405020304" pitchFamily="18" charset="-78"/>
                <a:cs typeface="Simplified Arabic" panose="02020603050405020304" pitchFamily="18" charset="-78"/>
              </a:rPr>
              <a:t>يعتمد مدى تأثير الإجهاد الجفافي على مدة وشدة الإجهاد, ومرحلة النمو, والصنف النباتي</a:t>
            </a:r>
            <a:r>
              <a:rPr lang="ar-SY" dirty="0">
                <a:latin typeface="Simplified Arabic" panose="02020603050405020304" pitchFamily="18" charset="-78"/>
                <a:cs typeface="Simplified Arabic" panose="02020603050405020304" pitchFamily="18" charset="-78"/>
              </a:rPr>
              <a:t>.</a:t>
            </a:r>
            <a:endParaRPr lang="en-US" dirty="0">
              <a:latin typeface="Simplified Arabic" panose="02020603050405020304" pitchFamily="18" charset="-78"/>
              <a:cs typeface="Simplified Arabic" panose="02020603050405020304" pitchFamily="18" charset="-78"/>
            </a:endParaRPr>
          </a:p>
          <a:p>
            <a:pPr algn="r" rtl="1"/>
            <a:r>
              <a:rPr lang="ar-SA" sz="1800" dirty="0">
                <a:effectLst/>
                <a:ea typeface="Times New Roman" panose="02020603050405020304" pitchFamily="18" charset="0"/>
                <a:cs typeface="Simplified Arabic" panose="02020603050405020304" pitchFamily="18" charset="-78"/>
              </a:rPr>
              <a:t>يلجأ النبات في ظروف الإجهاد الجفافي, للعديد من الآليات لتحمل الإجهاد المائي, وذلك  إما بالتهرب أو التأقلم</a:t>
            </a:r>
            <a:endParaRPr lang="en-US" sz="1800" dirty="0">
              <a:effectLst/>
              <a:ea typeface="Times New Roman" panose="02020603050405020304" pitchFamily="18" charset="0"/>
              <a:cs typeface="Simplified Arabic" panose="02020603050405020304" pitchFamily="18" charset="-78"/>
            </a:endParaRPr>
          </a:p>
          <a:p>
            <a:pPr algn="r" rtl="1"/>
            <a:r>
              <a:rPr lang="ar-SA" sz="1800" dirty="0">
                <a:effectLst/>
                <a:ea typeface="Times New Roman" panose="02020603050405020304" pitchFamily="18" charset="0"/>
                <a:cs typeface="Simplified Arabic" panose="02020603050405020304" pitchFamily="18" charset="-78"/>
              </a:rPr>
              <a:t>ولعل من أهم آليات التأقلم, التنظيم الأسموزي الذي يعد إجراء بيولوجي يحمي العضو من تأثير نقص المياه, وذلك بتخفيض الضغط المائي والإبقاء على الضغط الانتباجي</a:t>
            </a:r>
            <a:r>
              <a:rPr lang="en-US" dirty="0">
                <a:ea typeface="Times New Roman" panose="02020603050405020304" pitchFamily="18" charset="0"/>
                <a:cs typeface="Simplified Arabic" panose="02020603050405020304" pitchFamily="18" charset="-78"/>
              </a:rPr>
              <a:t>.</a:t>
            </a:r>
            <a:r>
              <a:rPr lang="ar-SY" dirty="0">
                <a:ea typeface="Times New Roman" panose="02020603050405020304" pitchFamily="18" charset="0"/>
                <a:cs typeface="Simplified Arabic" panose="02020603050405020304" pitchFamily="18" charset="-78"/>
              </a:rPr>
              <a:t> </a:t>
            </a:r>
            <a:r>
              <a:rPr lang="ar-SA" sz="1800" dirty="0">
                <a:effectLst/>
                <a:ea typeface="Times New Roman" panose="02020603050405020304" pitchFamily="18" charset="0"/>
                <a:cs typeface="Simplified Arabic" panose="02020603050405020304" pitchFamily="18" charset="-78"/>
              </a:rPr>
              <a:t>عن طريق تراكم العديد من المركبات في السيتوبلازم, حيث تقوم هذه المركبات بالحفاظ على انتباج الخلايا</a:t>
            </a:r>
            <a:r>
              <a:rPr lang="ar-SY" dirty="0">
                <a:ea typeface="Times New Roman" panose="02020603050405020304" pitchFamily="18" charset="0"/>
                <a:cs typeface="Simplified Arabic" panose="02020603050405020304" pitchFamily="18" charset="-78"/>
              </a:rPr>
              <a:t>.</a:t>
            </a:r>
            <a:endParaRPr lang="ar-SY" sz="1800" dirty="0">
              <a:effectLst/>
              <a:ea typeface="Times New Roman" panose="02020603050405020304" pitchFamily="18" charset="0"/>
              <a:cs typeface="Simplified Arabic" panose="02020603050405020304" pitchFamily="18" charset="-78"/>
            </a:endParaRPr>
          </a:p>
          <a:p>
            <a:pPr algn="r" rtl="1"/>
            <a:r>
              <a:rPr lang="ar-SA" sz="1800" dirty="0">
                <a:effectLst/>
                <a:ea typeface="Times New Roman" panose="02020603050405020304" pitchFamily="18" charset="0"/>
                <a:cs typeface="Simplified Arabic" panose="02020603050405020304" pitchFamily="18" charset="-78"/>
              </a:rPr>
              <a:t>يعد اختيار الصفات الفيزيولوجية المتعلقة بتحمل الجفاف أمراً ضروريا, لما لها من أهمية في زيادة مقدرة النبات على تحمل الإجهاد الجفافي</a:t>
            </a:r>
            <a:r>
              <a:rPr lang="ar-SY" dirty="0">
                <a:ea typeface="Times New Roman" panose="02020603050405020304" pitchFamily="18" charset="0"/>
                <a:cs typeface="Simplified Arabic" panose="02020603050405020304" pitchFamily="18" charset="-78"/>
              </a:rPr>
              <a:t>.</a:t>
            </a:r>
          </a:p>
          <a:p>
            <a:pPr algn="r" rtl="1"/>
            <a:r>
              <a:rPr lang="ar-SA" sz="1800" dirty="0">
                <a:effectLst/>
                <a:ea typeface="Calibri" panose="020F0502020204030204" pitchFamily="34" charset="0"/>
                <a:cs typeface="Simplified Arabic" panose="02020603050405020304" pitchFamily="18" charset="-78"/>
              </a:rPr>
              <a:t>ويعد فهم ودراسة التركيب الوراثي للنبات اللبنة الأساسية لنجاح برامج تربية النبات التي ازداد اعتمادها على طرائق جديدة أسرع وأكثر فعالية لتطوير وإنتاج أصناف محسنة, ولزيادة الغلة</a:t>
            </a:r>
            <a:r>
              <a:rPr lang="ar-SY" sz="1800" dirty="0">
                <a:effectLst/>
                <a:ea typeface="Calibri" panose="020F0502020204030204" pitchFamily="34" charset="0"/>
                <a:cs typeface="Simplified Arabic" panose="02020603050405020304" pitchFamily="18" charset="-78"/>
              </a:rPr>
              <a:t>.</a:t>
            </a:r>
          </a:p>
          <a:p>
            <a:pPr algn="r" rtl="1"/>
            <a:r>
              <a:rPr lang="ar-SA" sz="1800" dirty="0">
                <a:effectLst/>
                <a:ea typeface="Calibri" panose="020F0502020204030204" pitchFamily="34" charset="0"/>
                <a:cs typeface="Simplified Arabic" panose="02020603050405020304" pitchFamily="18" charset="-78"/>
              </a:rPr>
              <a:t>حيث تتميز المؤشرات الجزيئية </a:t>
            </a:r>
            <a:r>
              <a:rPr lang="en-US" sz="1800" dirty="0">
                <a:effectLst/>
                <a:latin typeface="Simplified Arabic" panose="02020603050405020304" pitchFamily="18" charset="-78"/>
                <a:ea typeface="Calibri" panose="020F0502020204030204" pitchFamily="34" charset="0"/>
              </a:rPr>
              <a:t>Molecular markers </a:t>
            </a:r>
            <a:r>
              <a:rPr lang="ar-SA" sz="1800" dirty="0">
                <a:effectLst/>
                <a:latin typeface="Simplified Arabic" panose="02020603050405020304" pitchFamily="18" charset="-78"/>
                <a:ea typeface="Calibri" panose="020F0502020204030204" pitchFamily="34" charset="0"/>
              </a:rPr>
              <a:t>بأنها أكثر دقةً وثباتاً كونها تعتمد على دراسة جزيئة </a:t>
            </a:r>
            <a:r>
              <a:rPr lang="en-US" sz="1800" dirty="0">
                <a:effectLst/>
                <a:latin typeface="Simplified Arabic" panose="02020603050405020304" pitchFamily="18" charset="-78"/>
                <a:ea typeface="Calibri" panose="020F0502020204030204" pitchFamily="34" charset="0"/>
              </a:rPr>
              <a:t>DNA</a:t>
            </a:r>
            <a:r>
              <a:rPr lang="ar-SY" sz="1800" dirty="0">
                <a:effectLst/>
                <a:ea typeface="Calibri" panose="020F0502020204030204" pitchFamily="34" charset="0"/>
                <a:cs typeface="Simplified Arabic" panose="02020603050405020304" pitchFamily="18" charset="-78"/>
              </a:rPr>
              <a:t> التي تحمل المعلومات الوراثية مباشرةَ.</a:t>
            </a:r>
            <a:endParaRPr lang="en-US" dirty="0">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6906224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6707AC-F45C-4388-B643-A143C2923E33}"/>
              </a:ext>
            </a:extLst>
          </p:cNvPr>
          <p:cNvSpPr txBox="1"/>
          <p:nvPr/>
        </p:nvSpPr>
        <p:spPr>
          <a:xfrm>
            <a:off x="6600378" y="39731"/>
            <a:ext cx="2799978" cy="1165832"/>
          </a:xfrm>
          <a:prstGeom prst="rect">
            <a:avLst/>
          </a:prstGeom>
          <a:noFill/>
        </p:spPr>
        <p:txBody>
          <a:bodyPr wrap="square">
            <a:spAutoFit/>
          </a:bodyPr>
          <a:lstStyle/>
          <a:p>
            <a:pPr marR="0" lvl="1" algn="ct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تأثير الإجهاد الجفافي في محتوى </a:t>
            </a:r>
            <a:r>
              <a:rPr lang="en-US" sz="1800" b="1" dirty="0">
                <a:effectLst/>
                <a:latin typeface="Calibri" panose="020F0502020204030204" pitchFamily="34" charset="0"/>
                <a:ea typeface="Calibri" panose="020F0502020204030204" pitchFamily="34" charset="0"/>
                <a:cs typeface="Simplified Arabic" panose="02020603050405020304" pitchFamily="18" charset="-78"/>
              </a:rPr>
              <a:t>RWC</a:t>
            </a:r>
            <a:r>
              <a:rPr lang="ar-SY" b="1" dirty="0">
                <a:latin typeface="Calibri" panose="020F0502020204030204" pitchFamily="34" charset="0"/>
                <a:ea typeface="Calibri" panose="020F0502020204030204" pitchFamily="34" charset="0"/>
                <a:cs typeface="Simplified Arabic" panose="02020603050405020304" pitchFamily="18" charset="-78"/>
              </a:rPr>
              <a:t> في الأوراق</a:t>
            </a:r>
            <a:endParaRPr lang="ar-SY" sz="1800" b="1" dirty="0">
              <a:effectLst/>
              <a:latin typeface="Calibri" panose="020F0502020204030204" pitchFamily="34" charset="0"/>
              <a:ea typeface="Calibri" panose="020F0502020204030204" pitchFamily="34" charset="0"/>
              <a:cs typeface="Simplified Arabic" panose="02020603050405020304" pitchFamily="18" charset="-78"/>
            </a:endParaRPr>
          </a:p>
          <a:p>
            <a:pPr marR="0" lvl="1" algn="ctr" rtl="1">
              <a:lnSpc>
                <a:spcPct val="115000"/>
              </a:lnSpc>
              <a:spcBef>
                <a:spcPts val="0"/>
              </a:spcBef>
              <a:spcAft>
                <a:spcPts val="1000"/>
              </a:spcAft>
            </a:pPr>
            <a:r>
              <a:rPr lang="ar-SY" sz="1800" b="1" dirty="0">
                <a:effectLst/>
                <a:latin typeface="Calibri" panose="020F0502020204030204" pitchFamily="34" charset="0"/>
                <a:ea typeface="Calibri" panose="020F0502020204030204" pitchFamily="34" charset="0"/>
                <a:cs typeface="Simplified Arabic" panose="02020603050405020304" pitchFamily="18"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DFD71D1-1E5C-45CA-AF00-D5832E6C2EE1}"/>
              </a:ext>
            </a:extLst>
          </p:cNvPr>
          <p:cNvGraphicFramePr>
            <a:graphicFrameLocks noGrp="1"/>
          </p:cNvGraphicFramePr>
          <p:nvPr>
            <p:extLst>
              <p:ext uri="{D42A27DB-BD31-4B8C-83A1-F6EECF244321}">
                <p14:modId xmlns:p14="http://schemas.microsoft.com/office/powerpoint/2010/main" val="102856844"/>
              </p:ext>
            </p:extLst>
          </p:nvPr>
        </p:nvGraphicFramePr>
        <p:xfrm>
          <a:off x="251521" y="260653"/>
          <a:ext cx="6348857" cy="6674226"/>
        </p:xfrm>
        <a:graphic>
          <a:graphicData uri="http://schemas.openxmlformats.org/drawingml/2006/table">
            <a:tbl>
              <a:tblPr rtl="1" firstRow="1" firstCol="1" bandRow="1">
                <a:tableStyleId>{5C22544A-7EE6-4342-B048-85BDC9FD1C3A}</a:tableStyleId>
              </a:tblPr>
              <a:tblGrid>
                <a:gridCol w="970587">
                  <a:extLst>
                    <a:ext uri="{9D8B030D-6E8A-4147-A177-3AD203B41FA5}">
                      <a16:colId xmlns:a16="http://schemas.microsoft.com/office/drawing/2014/main" val="219554278"/>
                    </a:ext>
                  </a:extLst>
                </a:gridCol>
                <a:gridCol w="970587">
                  <a:extLst>
                    <a:ext uri="{9D8B030D-6E8A-4147-A177-3AD203B41FA5}">
                      <a16:colId xmlns:a16="http://schemas.microsoft.com/office/drawing/2014/main" val="2944993882"/>
                    </a:ext>
                  </a:extLst>
                </a:gridCol>
                <a:gridCol w="757665">
                  <a:extLst>
                    <a:ext uri="{9D8B030D-6E8A-4147-A177-3AD203B41FA5}">
                      <a16:colId xmlns:a16="http://schemas.microsoft.com/office/drawing/2014/main" val="838559036"/>
                    </a:ext>
                  </a:extLst>
                </a:gridCol>
                <a:gridCol w="721268">
                  <a:extLst>
                    <a:ext uri="{9D8B030D-6E8A-4147-A177-3AD203B41FA5}">
                      <a16:colId xmlns:a16="http://schemas.microsoft.com/office/drawing/2014/main" val="3030737712"/>
                    </a:ext>
                  </a:extLst>
                </a:gridCol>
                <a:gridCol w="757665">
                  <a:extLst>
                    <a:ext uri="{9D8B030D-6E8A-4147-A177-3AD203B41FA5}">
                      <a16:colId xmlns:a16="http://schemas.microsoft.com/office/drawing/2014/main" val="3943369555"/>
                    </a:ext>
                  </a:extLst>
                </a:gridCol>
                <a:gridCol w="757665">
                  <a:extLst>
                    <a:ext uri="{9D8B030D-6E8A-4147-A177-3AD203B41FA5}">
                      <a16:colId xmlns:a16="http://schemas.microsoft.com/office/drawing/2014/main" val="3299720588"/>
                    </a:ext>
                  </a:extLst>
                </a:gridCol>
                <a:gridCol w="706710">
                  <a:extLst>
                    <a:ext uri="{9D8B030D-6E8A-4147-A177-3AD203B41FA5}">
                      <a16:colId xmlns:a16="http://schemas.microsoft.com/office/drawing/2014/main" val="493120932"/>
                    </a:ext>
                  </a:extLst>
                </a:gridCol>
                <a:gridCol w="706710">
                  <a:extLst>
                    <a:ext uri="{9D8B030D-6E8A-4147-A177-3AD203B41FA5}">
                      <a16:colId xmlns:a16="http://schemas.microsoft.com/office/drawing/2014/main" val="3101816858"/>
                    </a:ext>
                  </a:extLst>
                </a:gridCol>
              </a:tblGrid>
              <a:tr h="184145">
                <a:tc rowSpan="2">
                  <a:txBody>
                    <a:bodyPr/>
                    <a:lstStyle/>
                    <a:p>
                      <a:pPr marL="0" marR="0" algn="ctr" rtl="1">
                        <a:lnSpc>
                          <a:spcPct val="115000"/>
                        </a:lnSpc>
                        <a:spcBef>
                          <a:spcPts val="0"/>
                        </a:spcBef>
                        <a:spcAft>
                          <a:spcPts val="0"/>
                        </a:spcAft>
                      </a:pPr>
                      <a:r>
                        <a:rPr lang="ar-SA" sz="1200" b="1" dirty="0">
                          <a:effectLst/>
                          <a:latin typeface="+mn-lt"/>
                        </a:rPr>
                        <a:t>الصنف </a:t>
                      </a:r>
                      <a:r>
                        <a:rPr lang="en-US" sz="1200" b="1" dirty="0">
                          <a:effectLst/>
                          <a:latin typeface="+mn-lt"/>
                        </a:rPr>
                        <a:t>A</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rowSpan="2">
                  <a:txBody>
                    <a:bodyPr/>
                    <a:lstStyle/>
                    <a:p>
                      <a:pPr marL="0" marR="0" algn="ctr" rtl="1">
                        <a:lnSpc>
                          <a:spcPct val="115000"/>
                        </a:lnSpc>
                        <a:spcBef>
                          <a:spcPts val="0"/>
                        </a:spcBef>
                        <a:spcAft>
                          <a:spcPts val="0"/>
                        </a:spcAft>
                      </a:pPr>
                      <a:r>
                        <a:rPr lang="ar-SA" sz="1200" b="1">
                          <a:effectLst/>
                          <a:latin typeface="+mn-lt"/>
                        </a:rPr>
                        <a:t>الإجهاد (</a:t>
                      </a:r>
                      <a:r>
                        <a:rPr lang="en-US" sz="1200" b="1">
                          <a:effectLst/>
                          <a:latin typeface="+mn-lt"/>
                        </a:rPr>
                        <a:t>bar</a:t>
                      </a:r>
                      <a:r>
                        <a:rPr lang="ar-SA" sz="1200" b="1">
                          <a:effectLst/>
                          <a:latin typeface="+mn-lt"/>
                        </a:rPr>
                        <a:t>) </a:t>
                      </a:r>
                      <a:r>
                        <a:rPr lang="en-US" sz="1200" b="1">
                          <a:effectLst/>
                          <a:latin typeface="+mn-lt"/>
                        </a:rPr>
                        <a:t>B</a:t>
                      </a:r>
                      <a:r>
                        <a:rPr lang="ar-SA" sz="1200" b="1">
                          <a:effectLst/>
                          <a:latin typeface="+mn-lt"/>
                        </a:rPr>
                        <a:t>  </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3">
                  <a:txBody>
                    <a:bodyPr/>
                    <a:lstStyle/>
                    <a:p>
                      <a:pPr marL="0" marR="0" algn="ctr" rtl="1">
                        <a:lnSpc>
                          <a:spcPct val="115000"/>
                        </a:lnSpc>
                        <a:spcBef>
                          <a:spcPts val="0"/>
                        </a:spcBef>
                        <a:spcAft>
                          <a:spcPts val="0"/>
                        </a:spcAft>
                      </a:pPr>
                      <a:r>
                        <a:rPr lang="ar-SA" sz="1200" b="1">
                          <a:effectLst/>
                          <a:latin typeface="+mn-lt"/>
                        </a:rPr>
                        <a:t>مواعيد  (ساعة)   </a:t>
                      </a:r>
                      <a:r>
                        <a:rPr lang="en-US" sz="1200" b="1">
                          <a:effectLst/>
                          <a:latin typeface="+mn-lt"/>
                        </a:rPr>
                        <a:t>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latin typeface="+mn-lt"/>
                        </a:rPr>
                        <a:t>متوسط </a:t>
                      </a:r>
                      <a:r>
                        <a:rPr lang="en-US" sz="1200" b="1">
                          <a:effectLst/>
                          <a:latin typeface="+mn-lt"/>
                        </a:rPr>
                        <a:t>A*B</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rowSpan="2" gridSpan="2">
                  <a:txBody>
                    <a:bodyPr/>
                    <a:lstStyle/>
                    <a:p>
                      <a:pPr marL="0" marR="0" algn="ctr" rtl="1">
                        <a:lnSpc>
                          <a:spcPct val="115000"/>
                        </a:lnSpc>
                        <a:spcBef>
                          <a:spcPts val="0"/>
                        </a:spcBef>
                        <a:spcAft>
                          <a:spcPts val="0"/>
                        </a:spcAft>
                      </a:pPr>
                      <a:r>
                        <a:rPr lang="ar-SA" sz="1200" b="1">
                          <a:effectLst/>
                          <a:latin typeface="+mn-lt"/>
                        </a:rPr>
                        <a:t>متوسط </a:t>
                      </a:r>
                      <a:r>
                        <a:rPr lang="en-US" sz="1200" b="1">
                          <a:effectLst/>
                          <a:latin typeface="+mn-lt"/>
                        </a:rPr>
                        <a:t>A</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rowSpan="2" hMerge="1">
                  <a:txBody>
                    <a:bodyPr/>
                    <a:lstStyle/>
                    <a:p>
                      <a:endParaRPr lang="en-US"/>
                    </a:p>
                  </a:txBody>
                  <a:tcPr/>
                </a:tc>
                <a:extLst>
                  <a:ext uri="{0D108BD9-81ED-4DB2-BD59-A6C34878D82A}">
                    <a16:rowId xmlns:a16="http://schemas.microsoft.com/office/drawing/2014/main" val="2098091640"/>
                  </a:ext>
                </a:extLst>
              </a:tr>
              <a:tr h="197920">
                <a:tc vMerge="1">
                  <a:txBody>
                    <a:bodyPr/>
                    <a:lstStyle/>
                    <a:p>
                      <a:endParaRPr lang="en-US"/>
                    </a:p>
                  </a:txBody>
                  <a:tcPr/>
                </a:tc>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24</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48</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72</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239566726"/>
                  </a:ext>
                </a:extLst>
              </a:tr>
              <a:tr h="271000">
                <a:tc rowSpan="3">
                  <a:txBody>
                    <a:bodyPr/>
                    <a:lstStyle/>
                    <a:p>
                      <a:pPr marL="0" marR="0" algn="ctr" rtl="1">
                        <a:lnSpc>
                          <a:spcPct val="115000"/>
                        </a:lnSpc>
                        <a:spcBef>
                          <a:spcPts val="0"/>
                        </a:spcBef>
                        <a:spcAft>
                          <a:spcPts val="0"/>
                        </a:spcAft>
                      </a:pPr>
                      <a:r>
                        <a:rPr lang="ar-SA" sz="1200" b="1">
                          <a:effectLst/>
                          <a:latin typeface="+mn-lt"/>
                        </a:rPr>
                        <a:t>حوراني</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1">
                        <a:lnSpc>
                          <a:spcPct val="115000"/>
                        </a:lnSpc>
                        <a:spcBef>
                          <a:spcPts val="0"/>
                        </a:spcBef>
                        <a:spcAft>
                          <a:spcPts val="0"/>
                        </a:spcAft>
                      </a:pPr>
                      <a:r>
                        <a:rPr lang="ar-SA" sz="1200" b="1" dirty="0">
                          <a:effectLst/>
                          <a:latin typeface="+mn-lt"/>
                        </a:rPr>
                        <a:t>شاهد</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latin typeface="+mn-lt"/>
                        </a:rPr>
                        <a:t>119.270</a:t>
                      </a:r>
                      <a:endParaRPr lang="en-US" sz="1400" b="1" dirty="0">
                        <a:solidFill>
                          <a:srgbClr val="FF0000"/>
                        </a:solidFill>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119.270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119.270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latin typeface="+mn-lt"/>
                        </a:rPr>
                        <a:t>119.270</a:t>
                      </a:r>
                      <a:endParaRPr lang="en-US" sz="1400" b="1" dirty="0">
                        <a:solidFill>
                          <a:srgbClr val="FF0000"/>
                        </a:solidFill>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rowSpan="3" gridSpan="2">
                  <a:txBody>
                    <a:bodyPr/>
                    <a:lstStyle/>
                    <a:p>
                      <a:pPr marL="0" marR="0" algn="ctr" rtl="0">
                        <a:lnSpc>
                          <a:spcPct val="115000"/>
                        </a:lnSpc>
                        <a:spcBef>
                          <a:spcPts val="0"/>
                        </a:spcBef>
                        <a:spcAft>
                          <a:spcPts val="0"/>
                        </a:spcAft>
                      </a:pPr>
                      <a:r>
                        <a:rPr lang="ar-SY" sz="1200" b="1" kern="1200" dirty="0">
                          <a:solidFill>
                            <a:schemeClr val="dk1"/>
                          </a:solidFill>
                          <a:effectLst/>
                          <a:latin typeface="+mn-lt"/>
                          <a:ea typeface="+mn-ea"/>
                          <a:cs typeface="+mn-cs"/>
                        </a:rPr>
                        <a:t>5</a:t>
                      </a:r>
                      <a:r>
                        <a:rPr lang="ar-SA" sz="1200" b="1" kern="1200" dirty="0">
                          <a:solidFill>
                            <a:schemeClr val="dk1"/>
                          </a:solidFill>
                          <a:effectLst/>
                          <a:latin typeface="+mn-lt"/>
                          <a:ea typeface="+mn-ea"/>
                          <a:cs typeface="+mn-cs"/>
                        </a:rPr>
                        <a:t>5</a:t>
                      </a:r>
                      <a:r>
                        <a:rPr lang="en-US" sz="1200" b="1" dirty="0">
                          <a:effectLst/>
                          <a:latin typeface="+mn-lt"/>
                        </a:rPr>
                        <a:t>.</a:t>
                      </a:r>
                      <a:r>
                        <a:rPr lang="ar-SA" sz="1200" b="1" dirty="0">
                          <a:effectLst/>
                          <a:latin typeface="+mn-lt"/>
                        </a:rPr>
                        <a:t>670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rowSpan="3" hMerge="1">
                  <a:txBody>
                    <a:bodyPr/>
                    <a:lstStyle/>
                    <a:p>
                      <a:endParaRPr lang="en-US"/>
                    </a:p>
                  </a:txBody>
                  <a:tcPr/>
                </a:tc>
                <a:extLst>
                  <a:ext uri="{0D108BD9-81ED-4DB2-BD59-A6C34878D82A}">
                    <a16:rowId xmlns:a16="http://schemas.microsoft.com/office/drawing/2014/main" val="3309195678"/>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-6</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45.490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1">
                        <a:lnSpc>
                          <a:spcPct val="115000"/>
                        </a:lnSpc>
                        <a:spcBef>
                          <a:spcPts val="0"/>
                        </a:spcBef>
                        <a:spcAft>
                          <a:spcPts val="0"/>
                        </a:spcAft>
                      </a:pPr>
                      <a:r>
                        <a:rPr lang="ar-SA" sz="1200" b="1">
                          <a:effectLst/>
                          <a:latin typeface="+mn-lt"/>
                        </a:rPr>
                        <a:t>25</a:t>
                      </a:r>
                      <a:r>
                        <a:rPr lang="en-US" sz="1200" b="1">
                          <a:effectLst/>
                          <a:latin typeface="+mn-lt"/>
                        </a:rPr>
                        <a:t>.480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14.190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a:t>
                      </a:r>
                      <a:r>
                        <a:rPr lang="ar-SA" sz="1200" b="1">
                          <a:effectLst/>
                          <a:latin typeface="+mn-lt"/>
                        </a:rPr>
                        <a:t>8</a:t>
                      </a:r>
                      <a:r>
                        <a:rPr lang="en-US" sz="1200" b="1">
                          <a:effectLst/>
                          <a:latin typeface="+mn-lt"/>
                        </a:rPr>
                        <a:t>.</a:t>
                      </a:r>
                      <a:r>
                        <a:rPr lang="ar-SA" sz="1200" b="1">
                          <a:effectLst/>
                          <a:latin typeface="+mn-lt"/>
                        </a:rPr>
                        <a:t>387</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739272917"/>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-12</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22.390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24.450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11.220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19.353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524105331"/>
                  </a:ext>
                </a:extLst>
              </a:tr>
              <a:tr h="184563">
                <a:tc gridSpan="2">
                  <a:txBody>
                    <a:bodyPr/>
                    <a:lstStyle/>
                    <a:p>
                      <a:pPr marL="0" marR="0" algn="ctr" rtl="1">
                        <a:lnSpc>
                          <a:spcPct val="115000"/>
                        </a:lnSpc>
                        <a:spcBef>
                          <a:spcPts val="0"/>
                        </a:spcBef>
                        <a:spcAft>
                          <a:spcPts val="0"/>
                        </a:spcAft>
                      </a:pPr>
                      <a:r>
                        <a:rPr lang="ar-SA" sz="1200" b="1">
                          <a:effectLst/>
                          <a:latin typeface="+mn-lt"/>
                        </a:rPr>
                        <a:t>متوسط </a:t>
                      </a:r>
                      <a:r>
                        <a:rPr lang="en-US" sz="1200" b="1">
                          <a:effectLst/>
                          <a:latin typeface="+mn-lt"/>
                        </a:rPr>
                        <a:t>A*C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62.383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ar-SA" sz="1200" b="1" dirty="0">
                          <a:effectLst/>
                          <a:latin typeface="+mn-lt"/>
                        </a:rPr>
                        <a:t>56.400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48.227</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gridSpan="3">
                  <a:txBody>
                    <a:bodyPr/>
                    <a:lstStyle/>
                    <a:p>
                      <a:pPr marL="0" marR="0" algn="ctr" rtl="0">
                        <a:lnSpc>
                          <a:spcPct val="115000"/>
                        </a:lnSpc>
                        <a:spcBef>
                          <a:spcPts val="0"/>
                        </a:spcBef>
                        <a:spcAft>
                          <a:spcPts val="0"/>
                        </a:spcAft>
                      </a:pPr>
                      <a:r>
                        <a:rPr lang="en-US" sz="1200" b="1">
                          <a:effectLst/>
                          <a:latin typeface="+mn-lt"/>
                        </a:rPr>
                        <a:t> </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2943691"/>
                  </a:ext>
                </a:extLst>
              </a:tr>
              <a:tr h="184563">
                <a:tc rowSpan="3">
                  <a:txBody>
                    <a:bodyPr/>
                    <a:lstStyle/>
                    <a:p>
                      <a:pPr marL="0" marR="0" algn="ctr" rtl="1">
                        <a:lnSpc>
                          <a:spcPct val="115000"/>
                        </a:lnSpc>
                        <a:spcBef>
                          <a:spcPts val="0"/>
                        </a:spcBef>
                        <a:spcAft>
                          <a:spcPts val="0"/>
                        </a:spcAft>
                      </a:pPr>
                      <a:r>
                        <a:rPr lang="ar-SA" sz="1200" b="1">
                          <a:effectLst/>
                          <a:latin typeface="+mn-lt"/>
                        </a:rPr>
                        <a:t>أكساد 65</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1">
                        <a:lnSpc>
                          <a:spcPct val="115000"/>
                        </a:lnSpc>
                        <a:spcBef>
                          <a:spcPts val="0"/>
                        </a:spcBef>
                        <a:spcAft>
                          <a:spcPts val="0"/>
                        </a:spcAft>
                      </a:pPr>
                      <a:r>
                        <a:rPr lang="ar-SA" sz="1200" b="1">
                          <a:effectLst/>
                          <a:latin typeface="+mn-lt"/>
                        </a:rPr>
                        <a:t>شاهد</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94.970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94.970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94.970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94.970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rowSpan="3" gridSpan="2">
                  <a:txBody>
                    <a:bodyPr/>
                    <a:lstStyle/>
                    <a:p>
                      <a:pPr marL="0" marR="0" algn="ctr" rtl="0">
                        <a:lnSpc>
                          <a:spcPct val="115000"/>
                        </a:lnSpc>
                        <a:spcBef>
                          <a:spcPts val="0"/>
                        </a:spcBef>
                        <a:spcAft>
                          <a:spcPts val="0"/>
                        </a:spcAft>
                      </a:pPr>
                      <a:r>
                        <a:rPr lang="en-US" sz="1200" b="1" dirty="0">
                          <a:effectLst/>
                          <a:latin typeface="+mn-lt"/>
                        </a:rPr>
                        <a:t>53.416</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rowSpan="3" hMerge="1">
                  <a:txBody>
                    <a:bodyPr/>
                    <a:lstStyle/>
                    <a:p>
                      <a:endParaRPr lang="en-US"/>
                    </a:p>
                  </a:txBody>
                  <a:tcPr/>
                </a:tc>
                <a:extLst>
                  <a:ext uri="{0D108BD9-81ED-4DB2-BD59-A6C34878D82A}">
                    <a16:rowId xmlns:a16="http://schemas.microsoft.com/office/drawing/2014/main" val="801079656"/>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-6</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71.270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27.620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13.580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37.490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832480068"/>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-12</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58.100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12.840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12.420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27.787</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232281227"/>
                  </a:ext>
                </a:extLst>
              </a:tr>
              <a:tr h="184563">
                <a:tc gridSpan="2">
                  <a:txBody>
                    <a:bodyPr/>
                    <a:lstStyle/>
                    <a:p>
                      <a:pPr marL="0" marR="0" algn="ctr" rtl="1">
                        <a:lnSpc>
                          <a:spcPct val="115000"/>
                        </a:lnSpc>
                        <a:spcBef>
                          <a:spcPts val="0"/>
                        </a:spcBef>
                        <a:spcAft>
                          <a:spcPts val="0"/>
                        </a:spcAft>
                      </a:pPr>
                      <a:r>
                        <a:rPr lang="ar-SA" sz="1200" b="1">
                          <a:effectLst/>
                          <a:latin typeface="+mn-lt"/>
                        </a:rPr>
                        <a:t>متوسط </a:t>
                      </a:r>
                      <a:r>
                        <a:rPr lang="en-US" sz="1200" b="1">
                          <a:effectLst/>
                          <a:latin typeface="+mn-lt"/>
                        </a:rPr>
                        <a:t>A*C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latin typeface="+mn-lt"/>
                        </a:rPr>
                        <a:t>74.780</a:t>
                      </a:r>
                      <a:endParaRPr lang="en-US" sz="1400" b="1" dirty="0">
                        <a:solidFill>
                          <a:srgbClr val="FF0000"/>
                        </a:solidFill>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45.143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40.323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3">
                  <a:txBody>
                    <a:bodyPr/>
                    <a:lstStyle/>
                    <a:p>
                      <a:pPr marL="0" marR="0" algn="ctr" rtl="0">
                        <a:lnSpc>
                          <a:spcPct val="115000"/>
                        </a:lnSpc>
                        <a:spcBef>
                          <a:spcPts val="0"/>
                        </a:spcBef>
                        <a:spcAft>
                          <a:spcPts val="0"/>
                        </a:spcAft>
                      </a:pPr>
                      <a:r>
                        <a:rPr lang="en-US" sz="1200" b="1">
                          <a:effectLst/>
                          <a:latin typeface="+mn-lt"/>
                        </a:rPr>
                        <a:t> </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39042371"/>
                  </a:ext>
                </a:extLst>
              </a:tr>
              <a:tr h="271000">
                <a:tc rowSpan="3">
                  <a:txBody>
                    <a:bodyPr/>
                    <a:lstStyle/>
                    <a:p>
                      <a:pPr marL="0" marR="0" algn="ctr" rtl="1">
                        <a:lnSpc>
                          <a:spcPct val="115000"/>
                        </a:lnSpc>
                        <a:spcBef>
                          <a:spcPts val="0"/>
                        </a:spcBef>
                        <a:spcAft>
                          <a:spcPts val="0"/>
                        </a:spcAft>
                      </a:pPr>
                      <a:r>
                        <a:rPr lang="ar-SA" sz="1200" b="1">
                          <a:effectLst/>
                          <a:latin typeface="+mn-lt"/>
                        </a:rPr>
                        <a:t>شام 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1">
                        <a:lnSpc>
                          <a:spcPct val="115000"/>
                        </a:lnSpc>
                        <a:spcBef>
                          <a:spcPts val="0"/>
                        </a:spcBef>
                        <a:spcAft>
                          <a:spcPts val="0"/>
                        </a:spcAft>
                      </a:pPr>
                      <a:r>
                        <a:rPr lang="ar-SA" sz="1200" b="1">
                          <a:effectLst/>
                          <a:latin typeface="+mn-lt"/>
                        </a:rPr>
                        <a:t>شاهد</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109.630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109.630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109.630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109.630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rowSpan="3" gridSpan="2">
                  <a:txBody>
                    <a:bodyPr/>
                    <a:lstStyle/>
                    <a:p>
                      <a:pPr marL="0" marR="0" algn="ctr" rtl="0">
                        <a:lnSpc>
                          <a:spcPct val="115000"/>
                        </a:lnSpc>
                        <a:spcBef>
                          <a:spcPts val="0"/>
                        </a:spcBef>
                        <a:spcAft>
                          <a:spcPts val="0"/>
                        </a:spcAft>
                      </a:pPr>
                      <a:r>
                        <a:rPr lang="en-US" sz="1200" b="1">
                          <a:effectLst/>
                          <a:latin typeface="+mn-lt"/>
                        </a:rPr>
                        <a:t>53.468</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rowSpan="3" hMerge="1">
                  <a:txBody>
                    <a:bodyPr/>
                    <a:lstStyle/>
                    <a:p>
                      <a:endParaRPr lang="en-US"/>
                    </a:p>
                  </a:txBody>
                  <a:tcPr/>
                </a:tc>
                <a:extLst>
                  <a:ext uri="{0D108BD9-81ED-4DB2-BD59-A6C34878D82A}">
                    <a16:rowId xmlns:a16="http://schemas.microsoft.com/office/drawing/2014/main" val="4060103055"/>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-6</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40.780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20.250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15.070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25.367</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954630603"/>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-12</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32.780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29.120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14.320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25.407</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29488109"/>
                  </a:ext>
                </a:extLst>
              </a:tr>
              <a:tr h="184563">
                <a:tc gridSpan="2">
                  <a:txBody>
                    <a:bodyPr/>
                    <a:lstStyle/>
                    <a:p>
                      <a:pPr marL="0" marR="0" algn="ctr" rtl="1">
                        <a:lnSpc>
                          <a:spcPct val="115000"/>
                        </a:lnSpc>
                        <a:spcBef>
                          <a:spcPts val="0"/>
                        </a:spcBef>
                        <a:spcAft>
                          <a:spcPts val="0"/>
                        </a:spcAft>
                      </a:pPr>
                      <a:r>
                        <a:rPr lang="ar-SA" sz="1200" b="1">
                          <a:effectLst/>
                          <a:latin typeface="+mn-lt"/>
                        </a:rPr>
                        <a:t>متوسط </a:t>
                      </a:r>
                      <a:r>
                        <a:rPr lang="en-US" sz="1200" b="1">
                          <a:effectLst/>
                          <a:latin typeface="+mn-lt"/>
                        </a:rPr>
                        <a:t>A*C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61.063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53.000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46.340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3">
                  <a:txBody>
                    <a:bodyPr/>
                    <a:lstStyle/>
                    <a:p>
                      <a:pPr marL="0" marR="0" algn="ctr" rtl="0">
                        <a:lnSpc>
                          <a:spcPct val="115000"/>
                        </a:lnSpc>
                        <a:spcBef>
                          <a:spcPts val="0"/>
                        </a:spcBef>
                        <a:spcAft>
                          <a:spcPts val="0"/>
                        </a:spcAft>
                      </a:pPr>
                      <a:r>
                        <a:rPr lang="en-US" sz="1200" b="1">
                          <a:effectLst/>
                          <a:latin typeface="+mn-lt"/>
                        </a:rPr>
                        <a:t> </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25658907"/>
                  </a:ext>
                </a:extLst>
              </a:tr>
              <a:tr h="184563">
                <a:tc rowSpan="3">
                  <a:txBody>
                    <a:bodyPr/>
                    <a:lstStyle/>
                    <a:p>
                      <a:pPr marL="0" marR="0" algn="ctr" rtl="1">
                        <a:lnSpc>
                          <a:spcPct val="115000"/>
                        </a:lnSpc>
                        <a:spcBef>
                          <a:spcPts val="0"/>
                        </a:spcBef>
                        <a:spcAft>
                          <a:spcPts val="0"/>
                        </a:spcAft>
                      </a:pPr>
                      <a:r>
                        <a:rPr lang="ar-SA" sz="1200" b="1">
                          <a:effectLst/>
                          <a:latin typeface="+mn-lt"/>
                        </a:rPr>
                        <a:t>جولان 2</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1">
                        <a:lnSpc>
                          <a:spcPct val="115000"/>
                        </a:lnSpc>
                        <a:spcBef>
                          <a:spcPts val="0"/>
                        </a:spcBef>
                        <a:spcAft>
                          <a:spcPts val="0"/>
                        </a:spcAft>
                      </a:pPr>
                      <a:r>
                        <a:rPr lang="ar-SA" sz="1200" b="1">
                          <a:effectLst/>
                          <a:latin typeface="+mn-lt"/>
                        </a:rPr>
                        <a:t>شاهد</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86.280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86.280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86.280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86.280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rowSpan="3" gridSpan="2">
                  <a:txBody>
                    <a:bodyPr/>
                    <a:lstStyle/>
                    <a:p>
                      <a:pPr marL="0" marR="0" algn="ctr" rtl="0">
                        <a:lnSpc>
                          <a:spcPct val="115000"/>
                        </a:lnSpc>
                        <a:spcBef>
                          <a:spcPts val="0"/>
                        </a:spcBef>
                        <a:spcAft>
                          <a:spcPts val="0"/>
                        </a:spcAft>
                      </a:pPr>
                      <a:r>
                        <a:rPr lang="en-US" sz="1800" b="1" dirty="0">
                          <a:solidFill>
                            <a:srgbClr val="00B0F0"/>
                          </a:solidFill>
                          <a:effectLst>
                            <a:outerShdw blurRad="38100" dist="38100" dir="2700000" algn="tl">
                              <a:srgbClr val="000000">
                                <a:alpha val="43137"/>
                              </a:srgbClr>
                            </a:outerShdw>
                          </a:effectLst>
                          <a:latin typeface="+mn-lt"/>
                        </a:rPr>
                        <a:t>41.936</a:t>
                      </a:r>
                      <a:endParaRPr lang="en-US" sz="1800" b="1" dirty="0">
                        <a:solidFill>
                          <a:srgbClr val="00B0F0"/>
                        </a:solidFill>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rowSpan="3" hMerge="1">
                  <a:txBody>
                    <a:bodyPr/>
                    <a:lstStyle/>
                    <a:p>
                      <a:endParaRPr lang="en-US"/>
                    </a:p>
                  </a:txBody>
                  <a:tcPr/>
                </a:tc>
                <a:extLst>
                  <a:ext uri="{0D108BD9-81ED-4DB2-BD59-A6C34878D82A}">
                    <a16:rowId xmlns:a16="http://schemas.microsoft.com/office/drawing/2014/main" val="3075019915"/>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-6</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50.460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12.740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14.610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25.937</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974163266"/>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-12</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16.430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14.020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10.320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400" b="1" dirty="0">
                          <a:solidFill>
                            <a:srgbClr val="00B0F0"/>
                          </a:solidFill>
                          <a:effectLst/>
                          <a:latin typeface="+mn-lt"/>
                        </a:rPr>
                        <a:t>13.590</a:t>
                      </a:r>
                      <a:endParaRPr lang="en-US" sz="1400" b="1" dirty="0">
                        <a:solidFill>
                          <a:srgbClr val="00B0F0"/>
                        </a:solidFill>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198852932"/>
                  </a:ext>
                </a:extLst>
              </a:tr>
              <a:tr h="184563">
                <a:tc gridSpan="2">
                  <a:txBody>
                    <a:bodyPr/>
                    <a:lstStyle/>
                    <a:p>
                      <a:pPr marL="0" marR="0" algn="ctr" rtl="1">
                        <a:lnSpc>
                          <a:spcPct val="115000"/>
                        </a:lnSpc>
                        <a:spcBef>
                          <a:spcPts val="0"/>
                        </a:spcBef>
                        <a:spcAft>
                          <a:spcPts val="0"/>
                        </a:spcAft>
                      </a:pPr>
                      <a:r>
                        <a:rPr lang="ar-SA" sz="1200" b="1">
                          <a:effectLst/>
                          <a:latin typeface="+mn-lt"/>
                        </a:rPr>
                        <a:t>متوسط </a:t>
                      </a:r>
                      <a:r>
                        <a:rPr lang="en-US" sz="1200" b="1">
                          <a:effectLst/>
                          <a:latin typeface="+mn-lt"/>
                        </a:rPr>
                        <a:t>A*C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51.057</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37.680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latin typeface="+mn-lt"/>
                        </a:rPr>
                        <a:t>37.070</a:t>
                      </a:r>
                      <a:endParaRPr lang="en-US" sz="1400" b="1" dirty="0">
                        <a:solidFill>
                          <a:srgbClr val="00B0F0"/>
                        </a:solidFill>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gridSpan="3">
                  <a:txBody>
                    <a:bodyPr/>
                    <a:lstStyle/>
                    <a:p>
                      <a:pPr marL="0" marR="0" algn="ctr" rtl="0">
                        <a:lnSpc>
                          <a:spcPct val="115000"/>
                        </a:lnSpc>
                        <a:spcBef>
                          <a:spcPts val="0"/>
                        </a:spcBef>
                        <a:spcAft>
                          <a:spcPts val="0"/>
                        </a:spcAft>
                      </a:pPr>
                      <a:r>
                        <a:rPr lang="en-US" sz="1200" b="1" dirty="0">
                          <a:effectLst/>
                          <a:latin typeface="+mn-lt"/>
                        </a:rPr>
                        <a:t> </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02283076"/>
                  </a:ext>
                </a:extLst>
              </a:tr>
              <a:tr h="271000">
                <a:tc rowSpan="3">
                  <a:txBody>
                    <a:bodyPr/>
                    <a:lstStyle/>
                    <a:p>
                      <a:pPr marL="0" marR="0" algn="ctr" rtl="1">
                        <a:lnSpc>
                          <a:spcPct val="115000"/>
                        </a:lnSpc>
                        <a:spcBef>
                          <a:spcPts val="0"/>
                        </a:spcBef>
                        <a:spcAft>
                          <a:spcPts val="0"/>
                        </a:spcAft>
                      </a:pPr>
                      <a:r>
                        <a:rPr lang="ar-SA" sz="1200" b="1">
                          <a:effectLst/>
                          <a:latin typeface="+mn-lt"/>
                        </a:rPr>
                        <a:t>بحوث 10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1">
                        <a:lnSpc>
                          <a:spcPct val="115000"/>
                        </a:lnSpc>
                        <a:spcBef>
                          <a:spcPts val="0"/>
                        </a:spcBef>
                        <a:spcAft>
                          <a:spcPts val="0"/>
                        </a:spcAft>
                      </a:pPr>
                      <a:r>
                        <a:rPr lang="ar-SA" sz="1200" b="1">
                          <a:effectLst/>
                          <a:latin typeface="+mn-lt"/>
                        </a:rPr>
                        <a:t>شاهد</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107.290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107.290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107.290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107.290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rowSpan="3" gridSpan="2">
                  <a:txBody>
                    <a:bodyPr/>
                    <a:lstStyle/>
                    <a:p>
                      <a:pPr marL="0" marR="0" algn="ctr" rtl="0">
                        <a:lnSpc>
                          <a:spcPct val="115000"/>
                        </a:lnSpc>
                        <a:spcBef>
                          <a:spcPts val="0"/>
                        </a:spcBef>
                        <a:spcAft>
                          <a:spcPts val="0"/>
                        </a:spcAft>
                      </a:pPr>
                      <a:r>
                        <a:rPr lang="en-US" sz="1800" b="1" dirty="0">
                          <a:solidFill>
                            <a:srgbClr val="FF0000"/>
                          </a:solidFill>
                          <a:effectLst>
                            <a:outerShdw blurRad="38100" dist="38100" dir="2700000" algn="tl">
                              <a:srgbClr val="000000">
                                <a:alpha val="43137"/>
                              </a:srgbClr>
                            </a:outerShdw>
                          </a:effectLst>
                          <a:latin typeface="+mn-lt"/>
                        </a:rPr>
                        <a:t>55.678</a:t>
                      </a:r>
                      <a:endParaRPr lang="en-US" sz="1800" b="1" dirty="0">
                        <a:solidFill>
                          <a:srgbClr val="FF0000"/>
                        </a:solidFill>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rowSpan="3" hMerge="1">
                  <a:txBody>
                    <a:bodyPr/>
                    <a:lstStyle/>
                    <a:p>
                      <a:endParaRPr lang="en-US"/>
                    </a:p>
                  </a:txBody>
                  <a:tcPr/>
                </a:tc>
                <a:extLst>
                  <a:ext uri="{0D108BD9-81ED-4DB2-BD59-A6C34878D82A}">
                    <a16:rowId xmlns:a16="http://schemas.microsoft.com/office/drawing/2014/main" val="981186121"/>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-6</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47.890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19.850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10.030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25.923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474815360"/>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-12</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58.920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21.670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20.870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33.820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506883491"/>
                  </a:ext>
                </a:extLst>
              </a:tr>
              <a:tr h="184563">
                <a:tc gridSpan="2">
                  <a:txBody>
                    <a:bodyPr/>
                    <a:lstStyle/>
                    <a:p>
                      <a:pPr marL="0" marR="0" algn="ctr" rtl="1">
                        <a:lnSpc>
                          <a:spcPct val="115000"/>
                        </a:lnSpc>
                        <a:spcBef>
                          <a:spcPts val="0"/>
                        </a:spcBef>
                        <a:spcAft>
                          <a:spcPts val="0"/>
                        </a:spcAft>
                      </a:pPr>
                      <a:r>
                        <a:rPr lang="ar-SA" sz="1200" b="1">
                          <a:effectLst/>
                          <a:latin typeface="+mn-lt"/>
                        </a:rPr>
                        <a:t>متوسط </a:t>
                      </a:r>
                      <a:r>
                        <a:rPr lang="en-US" sz="1200" b="1">
                          <a:effectLst/>
                          <a:latin typeface="+mn-lt"/>
                        </a:rPr>
                        <a:t>A*C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71.367</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49.603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46.063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3">
                  <a:txBody>
                    <a:bodyPr/>
                    <a:lstStyle/>
                    <a:p>
                      <a:pPr marL="0" marR="0" algn="ctr" rtl="0">
                        <a:lnSpc>
                          <a:spcPct val="115000"/>
                        </a:lnSpc>
                        <a:spcBef>
                          <a:spcPts val="0"/>
                        </a:spcBef>
                        <a:spcAft>
                          <a:spcPts val="0"/>
                        </a:spcAft>
                      </a:pPr>
                      <a:r>
                        <a:rPr lang="en-US" sz="1200" b="1" dirty="0">
                          <a:effectLst/>
                          <a:latin typeface="+mn-lt"/>
                        </a:rPr>
                        <a:t> </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13923073"/>
                  </a:ext>
                </a:extLst>
              </a:tr>
              <a:tr h="184563">
                <a:tc rowSpan="3">
                  <a:txBody>
                    <a:bodyPr/>
                    <a:lstStyle/>
                    <a:p>
                      <a:pPr marL="0" marR="0" algn="ctr" rtl="1">
                        <a:lnSpc>
                          <a:spcPct val="115000"/>
                        </a:lnSpc>
                        <a:spcBef>
                          <a:spcPts val="0"/>
                        </a:spcBef>
                        <a:spcAft>
                          <a:spcPts val="0"/>
                        </a:spcAft>
                      </a:pPr>
                      <a:r>
                        <a:rPr lang="ar-SA" sz="1200" b="1">
                          <a:effectLst/>
                          <a:latin typeface="+mn-lt"/>
                        </a:rPr>
                        <a:t>شام 10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1">
                        <a:lnSpc>
                          <a:spcPct val="115000"/>
                        </a:lnSpc>
                        <a:spcBef>
                          <a:spcPts val="0"/>
                        </a:spcBef>
                        <a:spcAft>
                          <a:spcPts val="0"/>
                        </a:spcAft>
                      </a:pPr>
                      <a:r>
                        <a:rPr lang="ar-SA" sz="1200" b="1">
                          <a:effectLst/>
                          <a:latin typeface="+mn-lt"/>
                        </a:rPr>
                        <a:t>شاهد</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97.380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97.380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97.380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97.380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rowSpan="3" gridSpan="2">
                  <a:txBody>
                    <a:bodyPr/>
                    <a:lstStyle/>
                    <a:p>
                      <a:pPr marL="0" marR="0" algn="ctr" rtl="0">
                        <a:lnSpc>
                          <a:spcPct val="115000"/>
                        </a:lnSpc>
                        <a:spcBef>
                          <a:spcPts val="0"/>
                        </a:spcBef>
                        <a:spcAft>
                          <a:spcPts val="0"/>
                        </a:spcAft>
                      </a:pPr>
                      <a:r>
                        <a:rPr lang="en-US" sz="1200" b="1">
                          <a:effectLst/>
                          <a:latin typeface="+mn-lt"/>
                        </a:rPr>
                        <a:t>46.596</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rowSpan="3" hMerge="1">
                  <a:txBody>
                    <a:bodyPr/>
                    <a:lstStyle/>
                    <a:p>
                      <a:endParaRPr lang="en-US"/>
                    </a:p>
                  </a:txBody>
                  <a:tcPr/>
                </a:tc>
                <a:extLst>
                  <a:ext uri="{0D108BD9-81ED-4DB2-BD59-A6C34878D82A}">
                    <a16:rowId xmlns:a16="http://schemas.microsoft.com/office/drawing/2014/main" val="3654021493"/>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-6</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58.840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latin typeface="+mn-lt"/>
                        </a:rPr>
                        <a:t>9.910</a:t>
                      </a:r>
                      <a:endParaRPr lang="en-US" sz="1400" b="1" dirty="0">
                        <a:solidFill>
                          <a:srgbClr val="00B0F0"/>
                        </a:solidFill>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11.500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26.750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829463221"/>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-12</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21.540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13.620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11.810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15.657</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68916315"/>
                  </a:ext>
                </a:extLst>
              </a:tr>
              <a:tr h="184563">
                <a:tc gridSpan="2">
                  <a:txBody>
                    <a:bodyPr/>
                    <a:lstStyle/>
                    <a:p>
                      <a:pPr marL="0" marR="0" algn="ctr" rtl="1">
                        <a:lnSpc>
                          <a:spcPct val="115000"/>
                        </a:lnSpc>
                        <a:spcBef>
                          <a:spcPts val="0"/>
                        </a:spcBef>
                        <a:spcAft>
                          <a:spcPts val="0"/>
                        </a:spcAft>
                      </a:pPr>
                      <a:r>
                        <a:rPr lang="ar-SA" sz="1200" b="1">
                          <a:effectLst/>
                          <a:latin typeface="+mn-lt"/>
                        </a:rPr>
                        <a:t>متوسط </a:t>
                      </a:r>
                      <a:r>
                        <a:rPr lang="en-US" sz="1200" b="1">
                          <a:effectLst/>
                          <a:latin typeface="+mn-lt"/>
                        </a:rPr>
                        <a:t>A*C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59.253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40.303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40.230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3">
                  <a:txBody>
                    <a:bodyPr/>
                    <a:lstStyle/>
                    <a:p>
                      <a:pPr marL="0" marR="0" algn="ctr" rtl="1">
                        <a:lnSpc>
                          <a:spcPct val="115000"/>
                        </a:lnSpc>
                        <a:spcBef>
                          <a:spcPts val="0"/>
                        </a:spcBef>
                        <a:spcAft>
                          <a:spcPts val="0"/>
                        </a:spcAft>
                      </a:pPr>
                      <a:r>
                        <a:rPr lang="ar-SA" sz="1200" b="1">
                          <a:effectLst/>
                          <a:latin typeface="+mn-lt"/>
                        </a:rPr>
                        <a:t>متوسط </a:t>
                      </a:r>
                      <a:r>
                        <a:rPr lang="en-US" sz="1200" b="1">
                          <a:effectLst/>
                          <a:latin typeface="+mn-lt"/>
                        </a:rPr>
                        <a:t>B</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2305552"/>
                  </a:ext>
                </a:extLst>
              </a:tr>
              <a:tr h="271000">
                <a:tc rowSpan="3">
                  <a:txBody>
                    <a:bodyPr/>
                    <a:lstStyle/>
                    <a:p>
                      <a:pPr marL="0" marR="0" algn="ctr" rtl="1">
                        <a:lnSpc>
                          <a:spcPct val="115000"/>
                        </a:lnSpc>
                        <a:spcBef>
                          <a:spcPts val="0"/>
                        </a:spcBef>
                        <a:spcAft>
                          <a:spcPts val="0"/>
                        </a:spcAft>
                      </a:pPr>
                      <a:r>
                        <a:rPr lang="ar-SA" sz="1200" b="1">
                          <a:effectLst/>
                          <a:latin typeface="+mn-lt"/>
                        </a:rPr>
                        <a:t>متوسط </a:t>
                      </a:r>
                      <a:r>
                        <a:rPr lang="en-US" sz="1200" b="1">
                          <a:effectLst/>
                          <a:latin typeface="+mn-lt"/>
                        </a:rPr>
                        <a:t>B*C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1">
                        <a:lnSpc>
                          <a:spcPct val="115000"/>
                        </a:lnSpc>
                        <a:spcBef>
                          <a:spcPts val="0"/>
                        </a:spcBef>
                        <a:spcAft>
                          <a:spcPts val="0"/>
                        </a:spcAft>
                      </a:pPr>
                      <a:r>
                        <a:rPr lang="ar-SA" sz="1200" b="1">
                          <a:effectLst/>
                          <a:latin typeface="+mn-lt"/>
                        </a:rPr>
                        <a:t>شاهد</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latin typeface="+mn-lt"/>
                        </a:rPr>
                        <a:t>102.470</a:t>
                      </a:r>
                      <a:endParaRPr lang="en-US" sz="1400" b="1" dirty="0">
                        <a:solidFill>
                          <a:srgbClr val="FF0000"/>
                        </a:solidFill>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102.470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102.470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latin typeface="+mn-lt"/>
                        </a:rPr>
                        <a:t>102.470</a:t>
                      </a:r>
                      <a:endParaRPr lang="en-US" sz="1400" b="1" dirty="0">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69251670"/>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-6</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52.455</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1">
                        <a:lnSpc>
                          <a:spcPct val="115000"/>
                        </a:lnSpc>
                        <a:spcBef>
                          <a:spcPts val="0"/>
                        </a:spcBef>
                        <a:spcAft>
                          <a:spcPts val="0"/>
                        </a:spcAft>
                      </a:pPr>
                      <a:r>
                        <a:rPr lang="ar-SA" sz="1200" b="1">
                          <a:effectLst/>
                          <a:latin typeface="+mn-lt"/>
                        </a:rPr>
                        <a:t>19.308</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latin typeface="+mn-lt"/>
                        </a:rPr>
                        <a:t>13.163</a:t>
                      </a:r>
                      <a:endParaRPr lang="en-US" sz="1400" b="1" dirty="0">
                        <a:solidFill>
                          <a:srgbClr val="00B0F0"/>
                        </a:solidFill>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latin typeface="+mn-lt"/>
                        </a:rPr>
                        <a:t>2</a:t>
                      </a:r>
                      <a:r>
                        <a:rPr lang="ar-SA" sz="1400" b="1" dirty="0">
                          <a:effectLst>
                            <a:outerShdw blurRad="38100" dist="38100" dir="2700000" algn="tl">
                              <a:srgbClr val="000000">
                                <a:alpha val="43137"/>
                              </a:srgbClr>
                            </a:outerShdw>
                          </a:effectLst>
                          <a:latin typeface="+mn-lt"/>
                        </a:rPr>
                        <a:t>8</a:t>
                      </a:r>
                      <a:r>
                        <a:rPr lang="en-US" sz="1400" b="1" dirty="0">
                          <a:effectLst>
                            <a:outerShdw blurRad="38100" dist="38100" dir="2700000" algn="tl">
                              <a:srgbClr val="000000">
                                <a:alpha val="43137"/>
                              </a:srgbClr>
                            </a:outerShdw>
                          </a:effectLst>
                          <a:latin typeface="+mn-lt"/>
                        </a:rPr>
                        <a:t>.</a:t>
                      </a:r>
                      <a:r>
                        <a:rPr lang="ar-SA" sz="1400" b="1" dirty="0">
                          <a:effectLst>
                            <a:outerShdw blurRad="38100" dist="38100" dir="2700000" algn="tl">
                              <a:srgbClr val="000000">
                                <a:alpha val="43137"/>
                              </a:srgbClr>
                            </a:outerShdw>
                          </a:effectLst>
                          <a:latin typeface="+mn-lt"/>
                        </a:rPr>
                        <a:t>309</a:t>
                      </a:r>
                      <a:endParaRPr lang="en-US" sz="1400" b="1" dirty="0">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75822733"/>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-12</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35.027</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19.287</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13.493</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latin typeface="+mn-lt"/>
                        </a:rPr>
                        <a:t>22.602</a:t>
                      </a:r>
                      <a:endParaRPr lang="en-US" sz="1400" b="1" dirty="0">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63467835"/>
                  </a:ext>
                </a:extLst>
              </a:tr>
              <a:tr h="184563">
                <a:tc gridSpan="2">
                  <a:txBody>
                    <a:bodyPr/>
                    <a:lstStyle/>
                    <a:p>
                      <a:pPr marL="0" marR="0" algn="ctr" rtl="1">
                        <a:lnSpc>
                          <a:spcPct val="115000"/>
                        </a:lnSpc>
                        <a:spcBef>
                          <a:spcPts val="0"/>
                        </a:spcBef>
                        <a:spcAft>
                          <a:spcPts val="0"/>
                        </a:spcAft>
                      </a:pPr>
                      <a:r>
                        <a:rPr lang="ar-SA" sz="1200" b="1">
                          <a:effectLst/>
                          <a:latin typeface="+mn-lt"/>
                        </a:rPr>
                        <a:t>متوسط </a:t>
                      </a:r>
                      <a:r>
                        <a:rPr lang="en-US" sz="1200" b="1">
                          <a:effectLst/>
                          <a:latin typeface="+mn-lt"/>
                        </a:rPr>
                        <a:t>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latin typeface="+mn-lt"/>
                        </a:rPr>
                        <a:t>63.317</a:t>
                      </a:r>
                      <a:endParaRPr lang="en-US" sz="1400" b="1" dirty="0">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latin typeface="+mn-lt"/>
                        </a:rPr>
                        <a:t>4</a:t>
                      </a:r>
                      <a:r>
                        <a:rPr lang="ar-SA" sz="1400" b="1" dirty="0">
                          <a:effectLst>
                            <a:outerShdw blurRad="38100" dist="38100" dir="2700000" algn="tl">
                              <a:srgbClr val="000000">
                                <a:alpha val="43137"/>
                              </a:srgbClr>
                            </a:outerShdw>
                          </a:effectLst>
                          <a:latin typeface="+mn-lt"/>
                        </a:rPr>
                        <a:t>7</a:t>
                      </a:r>
                      <a:r>
                        <a:rPr lang="en-US" sz="1400" b="1" dirty="0">
                          <a:effectLst>
                            <a:outerShdw blurRad="38100" dist="38100" dir="2700000" algn="tl">
                              <a:srgbClr val="000000">
                                <a:alpha val="43137"/>
                              </a:srgbClr>
                            </a:outerShdw>
                          </a:effectLst>
                          <a:latin typeface="+mn-lt"/>
                        </a:rPr>
                        <a:t>.</a:t>
                      </a:r>
                      <a:r>
                        <a:rPr lang="ar-SA" sz="1400" b="1" dirty="0">
                          <a:effectLst>
                            <a:outerShdw blurRad="38100" dist="38100" dir="2700000" algn="tl">
                              <a:srgbClr val="000000">
                                <a:alpha val="43137"/>
                              </a:srgbClr>
                            </a:outerShdw>
                          </a:effectLst>
                          <a:latin typeface="+mn-lt"/>
                        </a:rPr>
                        <a:t>022</a:t>
                      </a:r>
                      <a:endParaRPr lang="en-US" sz="1400" b="1" dirty="0">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latin typeface="+mn-lt"/>
                        </a:rPr>
                        <a:t>43.042</a:t>
                      </a:r>
                      <a:endParaRPr lang="en-US" sz="1400" b="1" dirty="0">
                        <a:effectLst>
                          <a:outerShdw blurRad="38100" dist="38100" dir="2700000" algn="tl">
                            <a:srgbClr val="000000">
                              <a:alpha val="43137"/>
                            </a:srgbClr>
                          </a:outerShdw>
                        </a:effectLst>
                        <a:latin typeface="+mn-lt"/>
                        <a:ea typeface="Calibri" panose="020F0502020204030204" pitchFamily="34" charset="0"/>
                        <a:cs typeface="Arial" panose="020B0604020202020204" pitchFamily="34" charset="0"/>
                      </a:endParaRPr>
                    </a:p>
                  </a:txBody>
                  <a:tcPr marL="31044" marR="31044" marT="0" marB="0" anchor="ctr"/>
                </a:tc>
                <a:tc gridSpan="3">
                  <a:txBody>
                    <a:bodyPr/>
                    <a:lstStyle/>
                    <a:p>
                      <a:pPr marL="0" marR="0" algn="ctr" rtl="0">
                        <a:lnSpc>
                          <a:spcPct val="115000"/>
                        </a:lnSpc>
                        <a:spcBef>
                          <a:spcPts val="0"/>
                        </a:spcBef>
                        <a:spcAft>
                          <a:spcPts val="0"/>
                        </a:spcAft>
                      </a:pPr>
                      <a:r>
                        <a:rPr lang="en-US" sz="1200" b="1" dirty="0">
                          <a:effectLst/>
                          <a:latin typeface="+mn-lt"/>
                        </a:rPr>
                        <a:t> </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53011821"/>
                  </a:ext>
                </a:extLst>
              </a:tr>
              <a:tr h="184563">
                <a:tc rowSpan="2">
                  <a:txBody>
                    <a:bodyPr/>
                    <a:lstStyle/>
                    <a:p>
                      <a:pPr marL="0" marR="0" algn="ctr" rtl="0">
                        <a:lnSpc>
                          <a:spcPct val="115000"/>
                        </a:lnSpc>
                        <a:spcBef>
                          <a:spcPts val="0"/>
                        </a:spcBef>
                        <a:spcAft>
                          <a:spcPts val="0"/>
                        </a:spcAft>
                      </a:pPr>
                      <a:r>
                        <a:rPr lang="en-US" sz="1200" b="1">
                          <a:effectLst/>
                          <a:latin typeface="+mn-lt"/>
                        </a:rPr>
                        <a:t>LSD 0.05</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A</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B</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A*B</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A*C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B*C</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A*B*C</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extLst>
                  <a:ext uri="{0D108BD9-81ED-4DB2-BD59-A6C34878D82A}">
                    <a16:rowId xmlns:a16="http://schemas.microsoft.com/office/drawing/2014/main" val="4055078585"/>
                  </a:ext>
                </a:extLst>
              </a:tr>
              <a:tr h="184563">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latin typeface="+mn-lt"/>
                        </a:rPr>
                        <a:t>0.0820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0.0580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0.0580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0.1410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a:effectLst/>
                          <a:latin typeface="+mn-lt"/>
                        </a:rPr>
                        <a:t>0.1410</a:t>
                      </a:r>
                      <a:endParaRPr lang="en-US" sz="1200" b="1">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0.1000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tc>
                  <a:txBody>
                    <a:bodyPr/>
                    <a:lstStyle/>
                    <a:p>
                      <a:pPr marL="0" marR="0" algn="ctr" rtl="0">
                        <a:lnSpc>
                          <a:spcPct val="115000"/>
                        </a:lnSpc>
                        <a:spcBef>
                          <a:spcPts val="0"/>
                        </a:spcBef>
                        <a:spcAft>
                          <a:spcPts val="0"/>
                        </a:spcAft>
                      </a:pPr>
                      <a:r>
                        <a:rPr lang="en-US" sz="1200" b="1" dirty="0">
                          <a:effectLst/>
                          <a:latin typeface="+mn-lt"/>
                        </a:rPr>
                        <a:t>0.2450</a:t>
                      </a:r>
                      <a:endParaRPr lang="en-US" sz="1200" b="1" dirty="0">
                        <a:effectLst/>
                        <a:latin typeface="+mn-lt"/>
                        <a:ea typeface="Calibri" panose="020F0502020204030204" pitchFamily="34" charset="0"/>
                        <a:cs typeface="Arial" panose="020B0604020202020204" pitchFamily="34" charset="0"/>
                      </a:endParaRPr>
                    </a:p>
                  </a:txBody>
                  <a:tcPr marL="31044" marR="31044" marT="0" marB="0" anchor="ctr"/>
                </a:tc>
                <a:extLst>
                  <a:ext uri="{0D108BD9-81ED-4DB2-BD59-A6C34878D82A}">
                    <a16:rowId xmlns:a16="http://schemas.microsoft.com/office/drawing/2014/main" val="1398466454"/>
                  </a:ext>
                </a:extLst>
              </a:tr>
            </a:tbl>
          </a:graphicData>
        </a:graphic>
      </p:graphicFrame>
      <p:graphicFrame>
        <p:nvGraphicFramePr>
          <p:cNvPr id="4" name="Chart 3">
            <a:extLst>
              <a:ext uri="{FF2B5EF4-FFF2-40B4-BE49-F238E27FC236}">
                <a16:creationId xmlns:a16="http://schemas.microsoft.com/office/drawing/2014/main" id="{7DA4004B-1B8B-4839-B42F-15965237B254}"/>
              </a:ext>
            </a:extLst>
          </p:cNvPr>
          <p:cNvGraphicFramePr/>
          <p:nvPr>
            <p:extLst>
              <p:ext uri="{D42A27DB-BD31-4B8C-83A1-F6EECF244321}">
                <p14:modId xmlns:p14="http://schemas.microsoft.com/office/powerpoint/2010/main" val="1567542155"/>
              </p:ext>
            </p:extLst>
          </p:nvPr>
        </p:nvGraphicFramePr>
        <p:xfrm>
          <a:off x="6600378" y="1272439"/>
          <a:ext cx="2543622"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02744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07566-329C-4872-927B-368B4F78DA67}"/>
              </a:ext>
            </a:extLst>
          </p:cNvPr>
          <p:cNvSpPr txBox="1"/>
          <p:nvPr/>
        </p:nvSpPr>
        <p:spPr>
          <a:xfrm>
            <a:off x="6600378" y="39731"/>
            <a:ext cx="2799978" cy="1165832"/>
          </a:xfrm>
          <a:prstGeom prst="rect">
            <a:avLst/>
          </a:prstGeom>
          <a:noFill/>
        </p:spPr>
        <p:txBody>
          <a:bodyPr wrap="square">
            <a:spAutoFit/>
          </a:bodyPr>
          <a:lstStyle/>
          <a:p>
            <a:pPr marR="0" lvl="1" algn="ct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تأثير الإجهاد الجفافي في محتوى </a:t>
            </a:r>
            <a:r>
              <a:rPr lang="en-US" sz="1800" b="1" dirty="0">
                <a:effectLst/>
                <a:latin typeface="Calibri" panose="020F0502020204030204" pitchFamily="34" charset="0"/>
                <a:ea typeface="Calibri" panose="020F0502020204030204" pitchFamily="34" charset="0"/>
                <a:cs typeface="Simplified Arabic" panose="02020603050405020304" pitchFamily="18" charset="-78"/>
              </a:rPr>
              <a:t>RWC</a:t>
            </a:r>
            <a:r>
              <a:rPr lang="ar-SY" b="1" dirty="0">
                <a:latin typeface="Calibri" panose="020F0502020204030204" pitchFamily="34" charset="0"/>
                <a:ea typeface="Calibri" panose="020F0502020204030204" pitchFamily="34" charset="0"/>
                <a:cs typeface="Simplified Arabic" panose="02020603050405020304" pitchFamily="18" charset="-78"/>
              </a:rPr>
              <a:t> في الجذور</a:t>
            </a:r>
            <a:endParaRPr lang="ar-SY" sz="1800" b="1" dirty="0">
              <a:effectLst/>
              <a:latin typeface="Calibri" panose="020F0502020204030204" pitchFamily="34" charset="0"/>
              <a:ea typeface="Calibri" panose="020F0502020204030204" pitchFamily="34" charset="0"/>
              <a:cs typeface="Simplified Arabic" panose="02020603050405020304" pitchFamily="18" charset="-78"/>
            </a:endParaRPr>
          </a:p>
          <a:p>
            <a:pPr marR="0" lvl="1" algn="ctr" rtl="1">
              <a:lnSpc>
                <a:spcPct val="115000"/>
              </a:lnSpc>
              <a:spcBef>
                <a:spcPts val="0"/>
              </a:spcBef>
              <a:spcAft>
                <a:spcPts val="1000"/>
              </a:spcAft>
            </a:pPr>
            <a:r>
              <a:rPr lang="ar-SY" sz="1800" b="1" dirty="0">
                <a:effectLst/>
                <a:latin typeface="Calibri" panose="020F0502020204030204" pitchFamily="34" charset="0"/>
                <a:ea typeface="Calibri" panose="020F0502020204030204" pitchFamily="34" charset="0"/>
                <a:cs typeface="Simplified Arabic" panose="02020603050405020304" pitchFamily="18"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1DB538AD-DAC0-437E-86E4-52414EE7CE7C}"/>
              </a:ext>
            </a:extLst>
          </p:cNvPr>
          <p:cNvGraphicFramePr>
            <a:graphicFrameLocks noGrp="1"/>
          </p:cNvGraphicFramePr>
          <p:nvPr>
            <p:extLst>
              <p:ext uri="{D42A27DB-BD31-4B8C-83A1-F6EECF244321}">
                <p14:modId xmlns:p14="http://schemas.microsoft.com/office/powerpoint/2010/main" val="1263196260"/>
              </p:ext>
            </p:extLst>
          </p:nvPr>
        </p:nvGraphicFramePr>
        <p:xfrm>
          <a:off x="47646" y="39732"/>
          <a:ext cx="6552732" cy="6813835"/>
        </p:xfrm>
        <a:graphic>
          <a:graphicData uri="http://schemas.openxmlformats.org/drawingml/2006/table">
            <a:tbl>
              <a:tblPr rtl="1" firstRow="1" firstCol="1" bandRow="1">
                <a:tableStyleId>{5C22544A-7EE6-4342-B048-85BDC9FD1C3A}</a:tableStyleId>
              </a:tblPr>
              <a:tblGrid>
                <a:gridCol w="1054130">
                  <a:extLst>
                    <a:ext uri="{9D8B030D-6E8A-4147-A177-3AD203B41FA5}">
                      <a16:colId xmlns:a16="http://schemas.microsoft.com/office/drawing/2014/main" val="1925291913"/>
                    </a:ext>
                  </a:extLst>
                </a:gridCol>
                <a:gridCol w="1054130">
                  <a:extLst>
                    <a:ext uri="{9D8B030D-6E8A-4147-A177-3AD203B41FA5}">
                      <a16:colId xmlns:a16="http://schemas.microsoft.com/office/drawing/2014/main" val="3988452958"/>
                    </a:ext>
                  </a:extLst>
                </a:gridCol>
                <a:gridCol w="637749">
                  <a:extLst>
                    <a:ext uri="{9D8B030D-6E8A-4147-A177-3AD203B41FA5}">
                      <a16:colId xmlns:a16="http://schemas.microsoft.com/office/drawing/2014/main" val="1977004632"/>
                    </a:ext>
                  </a:extLst>
                </a:gridCol>
                <a:gridCol w="637749">
                  <a:extLst>
                    <a:ext uri="{9D8B030D-6E8A-4147-A177-3AD203B41FA5}">
                      <a16:colId xmlns:a16="http://schemas.microsoft.com/office/drawing/2014/main" val="304840366"/>
                    </a:ext>
                  </a:extLst>
                </a:gridCol>
                <a:gridCol w="816949">
                  <a:extLst>
                    <a:ext uri="{9D8B030D-6E8A-4147-A177-3AD203B41FA5}">
                      <a16:colId xmlns:a16="http://schemas.microsoft.com/office/drawing/2014/main" val="2314533286"/>
                    </a:ext>
                  </a:extLst>
                </a:gridCol>
                <a:gridCol w="816949">
                  <a:extLst>
                    <a:ext uri="{9D8B030D-6E8A-4147-A177-3AD203B41FA5}">
                      <a16:colId xmlns:a16="http://schemas.microsoft.com/office/drawing/2014/main" val="2132742297"/>
                    </a:ext>
                  </a:extLst>
                </a:gridCol>
                <a:gridCol w="767538">
                  <a:extLst>
                    <a:ext uri="{9D8B030D-6E8A-4147-A177-3AD203B41FA5}">
                      <a16:colId xmlns:a16="http://schemas.microsoft.com/office/drawing/2014/main" val="2208462260"/>
                    </a:ext>
                  </a:extLst>
                </a:gridCol>
                <a:gridCol w="767538">
                  <a:extLst>
                    <a:ext uri="{9D8B030D-6E8A-4147-A177-3AD203B41FA5}">
                      <a16:colId xmlns:a16="http://schemas.microsoft.com/office/drawing/2014/main" val="1190463939"/>
                    </a:ext>
                  </a:extLst>
                </a:gridCol>
              </a:tblGrid>
              <a:tr h="193524">
                <a:tc rowSpan="2">
                  <a:txBody>
                    <a:bodyPr/>
                    <a:lstStyle/>
                    <a:p>
                      <a:pPr marL="0" marR="0" algn="ctr" rtl="1">
                        <a:lnSpc>
                          <a:spcPct val="115000"/>
                        </a:lnSpc>
                        <a:spcBef>
                          <a:spcPts val="0"/>
                        </a:spcBef>
                        <a:spcAft>
                          <a:spcPts val="0"/>
                        </a:spcAft>
                      </a:pPr>
                      <a:r>
                        <a:rPr lang="ar-SA" sz="1200" b="1">
                          <a:effectLst/>
                        </a:rPr>
                        <a:t>الصنف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2">
                  <a:txBody>
                    <a:bodyPr/>
                    <a:lstStyle/>
                    <a:p>
                      <a:pPr marL="0" marR="0" algn="ctr" rtl="1">
                        <a:lnSpc>
                          <a:spcPct val="115000"/>
                        </a:lnSpc>
                        <a:spcBef>
                          <a:spcPts val="0"/>
                        </a:spcBef>
                        <a:spcAft>
                          <a:spcPts val="0"/>
                        </a:spcAft>
                      </a:pPr>
                      <a:r>
                        <a:rPr lang="ar-SA" sz="1200" b="1" dirty="0">
                          <a:effectLst/>
                        </a:rPr>
                        <a:t>الإجهاد (</a:t>
                      </a:r>
                      <a:r>
                        <a:rPr lang="en-US" sz="1200" b="1" dirty="0">
                          <a:effectLst/>
                        </a:rPr>
                        <a:t>bar</a:t>
                      </a:r>
                      <a:r>
                        <a:rPr lang="ar-SA" sz="1200" b="1" dirty="0">
                          <a:effectLst/>
                        </a:rPr>
                        <a:t>) </a:t>
                      </a:r>
                      <a:r>
                        <a:rPr lang="en-US" sz="1200" b="1" dirty="0">
                          <a:effectLst/>
                        </a:rPr>
                        <a:t>B</a:t>
                      </a:r>
                      <a:r>
                        <a:rPr lang="ar-SA" sz="1200" b="1" dirty="0">
                          <a:effectLst/>
                        </a:rPr>
                        <a:t>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3">
                  <a:txBody>
                    <a:bodyPr/>
                    <a:lstStyle/>
                    <a:p>
                      <a:pPr marL="0" marR="0" algn="ctr" rtl="1">
                        <a:lnSpc>
                          <a:spcPct val="115000"/>
                        </a:lnSpc>
                        <a:spcBef>
                          <a:spcPts val="0"/>
                        </a:spcBef>
                        <a:spcAft>
                          <a:spcPts val="0"/>
                        </a:spcAft>
                      </a:pPr>
                      <a:r>
                        <a:rPr lang="ar-SA" sz="1200" b="1" dirty="0">
                          <a:effectLst/>
                        </a:rPr>
                        <a:t>مواعيد  (ساعة)   </a:t>
                      </a:r>
                      <a:r>
                        <a:rPr lang="en-US" sz="1200" b="1" dirty="0">
                          <a:effectLst/>
                        </a:rPr>
                        <a:t>C</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rPr>
                        <a:t>متوسط </a:t>
                      </a:r>
                      <a:r>
                        <a:rPr lang="en-US" sz="1200" b="1">
                          <a:effectLst/>
                        </a:rPr>
                        <a:t>A*B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2" gridSpan="2">
                  <a:txBody>
                    <a:bodyPr/>
                    <a:lstStyle/>
                    <a:p>
                      <a:pPr marL="0" marR="0" algn="ctr" rtl="1">
                        <a:lnSpc>
                          <a:spcPct val="115000"/>
                        </a:lnSpc>
                        <a:spcBef>
                          <a:spcPts val="0"/>
                        </a:spcBef>
                        <a:spcAft>
                          <a:spcPts val="0"/>
                        </a:spcAft>
                      </a:pPr>
                      <a:r>
                        <a:rPr lang="ar-SA" sz="1200" b="1">
                          <a:effectLst/>
                        </a:rPr>
                        <a:t>متوسط </a:t>
                      </a: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2" hMerge="1">
                  <a:txBody>
                    <a:bodyPr/>
                    <a:lstStyle/>
                    <a:p>
                      <a:endParaRPr lang="en-US"/>
                    </a:p>
                  </a:txBody>
                  <a:tcPr/>
                </a:tc>
                <a:extLst>
                  <a:ext uri="{0D108BD9-81ED-4DB2-BD59-A6C34878D82A}">
                    <a16:rowId xmlns:a16="http://schemas.microsoft.com/office/drawing/2014/main" val="448928968"/>
                  </a:ext>
                </a:extLst>
              </a:tr>
              <a:tr h="208002">
                <a:tc vMerge="1">
                  <a:txBody>
                    <a:bodyPr/>
                    <a:lstStyle/>
                    <a:p>
                      <a:endParaRPr lang="en-US"/>
                    </a:p>
                  </a:txBody>
                  <a:tcPr/>
                </a:tc>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24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72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704677374"/>
                  </a:ext>
                </a:extLst>
              </a:tr>
              <a:tr h="205732">
                <a:tc rowSpan="3">
                  <a:txBody>
                    <a:bodyPr/>
                    <a:lstStyle/>
                    <a:p>
                      <a:pPr marL="0" marR="0" algn="ctr" rtl="1">
                        <a:lnSpc>
                          <a:spcPct val="115000"/>
                        </a:lnSpc>
                        <a:spcBef>
                          <a:spcPts val="0"/>
                        </a:spcBef>
                        <a:spcAft>
                          <a:spcPts val="0"/>
                        </a:spcAft>
                      </a:pPr>
                      <a:r>
                        <a:rPr lang="ar-SA" sz="1200" b="1">
                          <a:effectLst/>
                        </a:rPr>
                        <a:t>حوراني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90.990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90.990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90.990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90.990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gridSpan="2">
                  <a:txBody>
                    <a:bodyPr/>
                    <a:lstStyle/>
                    <a:p>
                      <a:pPr marL="0" marR="0" algn="ctr" rtl="0">
                        <a:lnSpc>
                          <a:spcPct val="115000"/>
                        </a:lnSpc>
                        <a:spcBef>
                          <a:spcPts val="0"/>
                        </a:spcBef>
                        <a:spcAft>
                          <a:spcPts val="0"/>
                        </a:spcAft>
                      </a:pPr>
                      <a:r>
                        <a:rPr lang="en-US" sz="1200" b="1">
                          <a:effectLst/>
                        </a:rPr>
                        <a:t>60.646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hMerge="1">
                  <a:txBody>
                    <a:bodyPr/>
                    <a:lstStyle/>
                    <a:p>
                      <a:endParaRPr lang="en-US"/>
                    </a:p>
                  </a:txBody>
                  <a:tcPr/>
                </a:tc>
                <a:extLst>
                  <a:ext uri="{0D108BD9-81ED-4DB2-BD59-A6C34878D82A}">
                    <a16:rowId xmlns:a16="http://schemas.microsoft.com/office/drawing/2014/main" val="3112155709"/>
                  </a:ext>
                </a:extLst>
              </a:tr>
              <a:tr h="205732">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11.230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26.370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91.990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43.197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999700270"/>
                  </a:ext>
                </a:extLst>
              </a:tr>
              <a:tr h="22623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9.330</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44.540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89.380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47.750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724638564"/>
                  </a:ext>
                </a:extLst>
              </a:tr>
              <a:tr h="205732">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37.183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53.967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90.787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48050293"/>
                  </a:ext>
                </a:extLst>
              </a:tr>
              <a:tr h="226238">
                <a:tc rowSpan="3">
                  <a:txBody>
                    <a:bodyPr/>
                    <a:lstStyle/>
                    <a:p>
                      <a:pPr marL="0" marR="0" algn="ctr" rtl="1">
                        <a:lnSpc>
                          <a:spcPct val="115000"/>
                        </a:lnSpc>
                        <a:spcBef>
                          <a:spcPts val="0"/>
                        </a:spcBef>
                        <a:spcAft>
                          <a:spcPts val="0"/>
                        </a:spcAft>
                      </a:pPr>
                      <a:r>
                        <a:rPr lang="ar-SA" sz="1200" b="1">
                          <a:effectLst/>
                        </a:rPr>
                        <a:t>أكساد 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18.420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18.420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18.420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400" b="1" dirty="0">
                          <a:solidFill>
                            <a:srgbClr val="00B0F0"/>
                          </a:solidFill>
                          <a:effectLst/>
                        </a:rPr>
                        <a:t>18.420</a:t>
                      </a:r>
                      <a:endParaRPr lang="en-US" sz="1400" b="1"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gridSpan="2">
                  <a:txBody>
                    <a:bodyPr/>
                    <a:lstStyle/>
                    <a:p>
                      <a:pPr marL="0" marR="0" algn="ctr" rtl="0">
                        <a:lnSpc>
                          <a:spcPct val="115000"/>
                        </a:lnSpc>
                        <a:spcBef>
                          <a:spcPts val="0"/>
                        </a:spcBef>
                        <a:spcAft>
                          <a:spcPts val="0"/>
                        </a:spcAft>
                      </a:pPr>
                      <a:r>
                        <a:rPr lang="en-US" sz="1200" b="1">
                          <a:effectLst/>
                        </a:rPr>
                        <a:t>41.142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hMerge="1">
                  <a:txBody>
                    <a:bodyPr/>
                    <a:lstStyle/>
                    <a:p>
                      <a:endParaRPr lang="en-US"/>
                    </a:p>
                  </a:txBody>
                  <a:tcPr/>
                </a:tc>
                <a:extLst>
                  <a:ext uri="{0D108BD9-81ED-4DB2-BD59-A6C34878D82A}">
                    <a16:rowId xmlns:a16="http://schemas.microsoft.com/office/drawing/2014/main" val="4130968986"/>
                  </a:ext>
                </a:extLst>
              </a:tr>
              <a:tr h="205732">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21.210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55.410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43.850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40.157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23474038"/>
                  </a:ext>
                </a:extLst>
              </a:tr>
              <a:tr h="205732">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19.300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79.690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95.560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64.850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716341409"/>
                  </a:ext>
                </a:extLst>
              </a:tr>
              <a:tr h="226238">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19.643</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51.173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52.610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93619286"/>
                  </a:ext>
                </a:extLst>
              </a:tr>
              <a:tr h="205732">
                <a:tc rowSpan="3">
                  <a:txBody>
                    <a:bodyPr/>
                    <a:lstStyle/>
                    <a:p>
                      <a:pPr marL="0" marR="0" algn="ctr" rtl="1">
                        <a:lnSpc>
                          <a:spcPct val="115000"/>
                        </a:lnSpc>
                        <a:spcBef>
                          <a:spcPts val="0"/>
                        </a:spcBef>
                        <a:spcAft>
                          <a:spcPts val="0"/>
                        </a:spcAft>
                      </a:pPr>
                      <a:r>
                        <a:rPr lang="ar-SA" sz="1200" b="1">
                          <a:effectLst/>
                        </a:rPr>
                        <a:t>شام 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21.180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21.180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21.180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21.180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gridSpan="2">
                  <a:txBody>
                    <a:bodyPr/>
                    <a:lstStyle/>
                    <a:p>
                      <a:pPr marL="0" marR="0" algn="ctr" rtl="0">
                        <a:lnSpc>
                          <a:spcPct val="115000"/>
                        </a:lnSpc>
                        <a:spcBef>
                          <a:spcPts val="0"/>
                        </a:spcBef>
                        <a:spcAft>
                          <a:spcPts val="0"/>
                        </a:spcAft>
                      </a:pPr>
                      <a:r>
                        <a:rPr lang="en-US" sz="1800" b="1" dirty="0">
                          <a:solidFill>
                            <a:srgbClr val="00B0F0"/>
                          </a:solidFill>
                          <a:effectLst>
                            <a:outerShdw blurRad="38100" dist="38100" dir="2700000" algn="tl">
                              <a:srgbClr val="000000">
                                <a:alpha val="43137"/>
                              </a:srgbClr>
                            </a:outerShdw>
                          </a:effectLst>
                        </a:rPr>
                        <a:t>30.713</a:t>
                      </a:r>
                      <a:endParaRPr lang="en-US" sz="18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hMerge="1">
                  <a:txBody>
                    <a:bodyPr/>
                    <a:lstStyle/>
                    <a:p>
                      <a:endParaRPr lang="en-US"/>
                    </a:p>
                  </a:txBody>
                  <a:tcPr/>
                </a:tc>
                <a:extLst>
                  <a:ext uri="{0D108BD9-81ED-4DB2-BD59-A6C34878D82A}">
                    <a16:rowId xmlns:a16="http://schemas.microsoft.com/office/drawing/2014/main" val="273602261"/>
                  </a:ext>
                </a:extLst>
              </a:tr>
              <a:tr h="205732">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29.090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25.060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49.670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34.607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941229420"/>
                  </a:ext>
                </a:extLst>
              </a:tr>
              <a:tr h="205732">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21.440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14.240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73.380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36.353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817556973"/>
                  </a:ext>
                </a:extLst>
              </a:tr>
              <a:tr h="205732">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23.903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20.160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48.077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021794"/>
                  </a:ext>
                </a:extLst>
              </a:tr>
              <a:tr h="205732">
                <a:tc rowSpan="3">
                  <a:txBody>
                    <a:bodyPr/>
                    <a:lstStyle/>
                    <a:p>
                      <a:pPr marL="0" marR="0" algn="ctr" rtl="1">
                        <a:lnSpc>
                          <a:spcPct val="115000"/>
                        </a:lnSpc>
                        <a:spcBef>
                          <a:spcPts val="0"/>
                        </a:spcBef>
                        <a:spcAft>
                          <a:spcPts val="0"/>
                        </a:spcAft>
                      </a:pPr>
                      <a:r>
                        <a:rPr lang="ar-SA" sz="1200" b="1">
                          <a:effectLst/>
                        </a:rPr>
                        <a:t>جولان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25.470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25.470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25.470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25.470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gridSpan="2">
                  <a:txBody>
                    <a:bodyPr/>
                    <a:lstStyle/>
                    <a:p>
                      <a:pPr marL="0" marR="0" algn="ctr" rtl="0">
                        <a:lnSpc>
                          <a:spcPct val="115000"/>
                        </a:lnSpc>
                        <a:spcBef>
                          <a:spcPts val="0"/>
                        </a:spcBef>
                        <a:spcAft>
                          <a:spcPts val="0"/>
                        </a:spcAft>
                      </a:pPr>
                      <a:r>
                        <a:rPr lang="en-US" sz="1200" b="1">
                          <a:effectLst/>
                        </a:rPr>
                        <a:t>44.283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hMerge="1">
                  <a:txBody>
                    <a:bodyPr/>
                    <a:lstStyle/>
                    <a:p>
                      <a:endParaRPr lang="en-US"/>
                    </a:p>
                  </a:txBody>
                  <a:tcPr/>
                </a:tc>
                <a:extLst>
                  <a:ext uri="{0D108BD9-81ED-4DB2-BD59-A6C34878D82A}">
                    <a16:rowId xmlns:a16="http://schemas.microsoft.com/office/drawing/2014/main" val="151262706"/>
                  </a:ext>
                </a:extLst>
              </a:tr>
              <a:tr h="205732">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21.320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79.350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68.400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56.357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640064773"/>
                  </a:ext>
                </a:extLst>
              </a:tr>
              <a:tr h="205732">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31.980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95.840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25.250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51.023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306657260"/>
                  </a:ext>
                </a:extLst>
              </a:tr>
              <a:tr h="205732">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26.257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66.887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39.707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7046605"/>
                  </a:ext>
                </a:extLst>
              </a:tr>
              <a:tr h="205732">
                <a:tc rowSpan="3">
                  <a:txBody>
                    <a:bodyPr/>
                    <a:lstStyle/>
                    <a:p>
                      <a:pPr marL="0" marR="0" algn="ctr" rtl="1">
                        <a:lnSpc>
                          <a:spcPct val="115000"/>
                        </a:lnSpc>
                        <a:spcBef>
                          <a:spcPts val="0"/>
                        </a:spcBef>
                        <a:spcAft>
                          <a:spcPts val="0"/>
                        </a:spcAft>
                      </a:pPr>
                      <a:r>
                        <a:rPr lang="ar-SA" sz="1200" b="1">
                          <a:effectLst/>
                        </a:rPr>
                        <a:t>بحوث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28.570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28.570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28.570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28.570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gridSpan="2">
                  <a:txBody>
                    <a:bodyPr/>
                    <a:lstStyle/>
                    <a:p>
                      <a:pPr marL="0" marR="0" algn="ctr" rtl="0">
                        <a:lnSpc>
                          <a:spcPct val="115000"/>
                        </a:lnSpc>
                        <a:spcBef>
                          <a:spcPts val="0"/>
                        </a:spcBef>
                        <a:spcAft>
                          <a:spcPts val="0"/>
                        </a:spcAft>
                      </a:pPr>
                      <a:r>
                        <a:rPr lang="en-US" sz="1200" b="1" dirty="0">
                          <a:effectLst/>
                        </a:rPr>
                        <a:t>48.946</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hMerge="1">
                  <a:txBody>
                    <a:bodyPr/>
                    <a:lstStyle/>
                    <a:p>
                      <a:endParaRPr lang="en-US"/>
                    </a:p>
                  </a:txBody>
                  <a:tcPr/>
                </a:tc>
                <a:extLst>
                  <a:ext uri="{0D108BD9-81ED-4DB2-BD59-A6C34878D82A}">
                    <a16:rowId xmlns:a16="http://schemas.microsoft.com/office/drawing/2014/main" val="2228162825"/>
                  </a:ext>
                </a:extLst>
              </a:tr>
              <a:tr h="205732">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29.090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88.570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44.150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53.937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421907640"/>
                  </a:ext>
                </a:extLst>
              </a:tr>
              <a:tr h="205732">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33.770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89.360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69.860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64.330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319545802"/>
                  </a:ext>
                </a:extLst>
              </a:tr>
              <a:tr h="205732">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30.477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68.833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47.527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3640803"/>
                  </a:ext>
                </a:extLst>
              </a:tr>
              <a:tr h="205732">
                <a:tc rowSpan="3">
                  <a:txBody>
                    <a:bodyPr/>
                    <a:lstStyle/>
                    <a:p>
                      <a:pPr marL="0" marR="0" algn="ctr" rtl="1">
                        <a:lnSpc>
                          <a:spcPct val="115000"/>
                        </a:lnSpc>
                        <a:spcBef>
                          <a:spcPts val="0"/>
                        </a:spcBef>
                        <a:spcAft>
                          <a:spcPts val="0"/>
                        </a:spcAft>
                      </a:pPr>
                      <a:r>
                        <a:rPr lang="ar-SA" sz="1200" b="1">
                          <a:effectLst/>
                        </a:rPr>
                        <a:t>شام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52.310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52.310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52.310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52.310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gridSpan="2">
                  <a:txBody>
                    <a:bodyPr/>
                    <a:lstStyle/>
                    <a:p>
                      <a:pPr marL="0" marR="0" algn="ctr" rtl="0">
                        <a:lnSpc>
                          <a:spcPct val="115000"/>
                        </a:lnSpc>
                        <a:spcBef>
                          <a:spcPts val="0"/>
                        </a:spcBef>
                        <a:spcAft>
                          <a:spcPts val="0"/>
                        </a:spcAft>
                      </a:pPr>
                      <a:r>
                        <a:rPr lang="en-US" sz="1800" b="1" dirty="0">
                          <a:solidFill>
                            <a:srgbClr val="FF0000"/>
                          </a:solidFill>
                          <a:effectLst>
                            <a:outerShdw blurRad="38100" dist="38100" dir="2700000" algn="tl">
                              <a:srgbClr val="000000">
                                <a:alpha val="43137"/>
                              </a:srgbClr>
                            </a:outerShdw>
                          </a:effectLst>
                        </a:rPr>
                        <a:t>78.403</a:t>
                      </a:r>
                      <a:endParaRPr lang="en-US" sz="18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rowSpan="3" hMerge="1">
                  <a:txBody>
                    <a:bodyPr/>
                    <a:lstStyle/>
                    <a:p>
                      <a:endParaRPr lang="en-US"/>
                    </a:p>
                  </a:txBody>
                  <a:tcPr/>
                </a:tc>
                <a:extLst>
                  <a:ext uri="{0D108BD9-81ED-4DB2-BD59-A6C34878D82A}">
                    <a16:rowId xmlns:a16="http://schemas.microsoft.com/office/drawing/2014/main" val="4159888586"/>
                  </a:ext>
                </a:extLst>
              </a:tr>
              <a:tr h="22623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36.200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dirty="0">
                          <a:effectLst/>
                        </a:rPr>
                        <a:t>95.900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135.440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89.180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910475621"/>
                  </a:ext>
                </a:extLst>
              </a:tr>
              <a:tr h="22623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43.530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132.250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105.380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93.720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92617767"/>
                  </a:ext>
                </a:extLst>
              </a:tr>
              <a:tr h="226238">
                <a:tc gridSpan="2">
                  <a:txBody>
                    <a:bodyPr/>
                    <a:lstStyle/>
                    <a:p>
                      <a:pPr marL="0" marR="0" algn="ctr" rtl="1">
                        <a:lnSpc>
                          <a:spcPct val="115000"/>
                        </a:lnSpc>
                        <a:spcBef>
                          <a:spcPts val="0"/>
                        </a:spcBef>
                        <a:spcAft>
                          <a:spcPts val="0"/>
                        </a:spcAft>
                      </a:pPr>
                      <a:r>
                        <a:rPr lang="ar-SA" sz="1200" b="1">
                          <a:effectLst/>
                        </a:rPr>
                        <a:t>متوسط </a:t>
                      </a: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200" b="1" dirty="0">
                          <a:effectLst/>
                        </a:rPr>
                        <a:t>44.013</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93.487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97.710</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3">
                  <a:txBody>
                    <a:bodyPr/>
                    <a:lstStyle/>
                    <a:p>
                      <a:pPr marL="0" marR="0" algn="ctr" rtl="1">
                        <a:lnSpc>
                          <a:spcPct val="115000"/>
                        </a:lnSpc>
                        <a:spcBef>
                          <a:spcPts val="0"/>
                        </a:spcBef>
                        <a:spcAft>
                          <a:spcPts val="0"/>
                        </a:spcAft>
                      </a:pPr>
                      <a:r>
                        <a:rPr lang="ar-SA" sz="1200" b="1">
                          <a:effectLst/>
                        </a:rPr>
                        <a:t>متوسط </a:t>
                      </a: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60828388"/>
                  </a:ext>
                </a:extLst>
              </a:tr>
              <a:tr h="226238">
                <a:tc rowSpan="3">
                  <a:txBody>
                    <a:bodyPr/>
                    <a:lstStyle/>
                    <a:p>
                      <a:pPr marL="0" marR="0" algn="ctr" rtl="1">
                        <a:lnSpc>
                          <a:spcPct val="115000"/>
                        </a:lnSpc>
                        <a:spcBef>
                          <a:spcPts val="0"/>
                        </a:spcBef>
                        <a:spcAft>
                          <a:spcPts val="0"/>
                        </a:spcAft>
                      </a:pPr>
                      <a:r>
                        <a:rPr lang="ar-SA" sz="1200" b="1">
                          <a:effectLst/>
                        </a:rPr>
                        <a:t>متوسط </a:t>
                      </a: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1">
                        <a:lnSpc>
                          <a:spcPct val="115000"/>
                        </a:lnSpc>
                        <a:spcBef>
                          <a:spcPts val="0"/>
                        </a:spcBef>
                        <a:spcAft>
                          <a:spcPts val="0"/>
                        </a:spcAft>
                      </a:pPr>
                      <a:r>
                        <a:rPr lang="ar-SA" sz="1200" b="1">
                          <a:effectLst/>
                        </a:rPr>
                        <a:t>شاهد</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39.490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39.490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39.490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39.490</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7011648"/>
                  </a:ext>
                </a:extLst>
              </a:tr>
              <a:tr h="22623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400" b="1" dirty="0">
                          <a:solidFill>
                            <a:srgbClr val="00B0F0"/>
                          </a:solidFill>
                          <a:effectLst>
                            <a:outerShdw blurRad="38100" dist="38100" dir="2700000" algn="tl">
                              <a:srgbClr val="000000">
                                <a:alpha val="43137"/>
                              </a:srgbClr>
                            </a:outerShdw>
                          </a:effectLst>
                        </a:rPr>
                        <a:t>24.690</a:t>
                      </a:r>
                      <a:endParaRPr lang="en-US" sz="1400" b="1"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61.777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72.250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52.906</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34991387"/>
                  </a:ext>
                </a:extLst>
              </a:tr>
              <a:tr h="226238">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26.558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75.987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400" b="1" dirty="0">
                          <a:solidFill>
                            <a:srgbClr val="FF0000"/>
                          </a:solidFill>
                          <a:effectLst>
                            <a:outerShdw blurRad="38100" dist="38100" dir="2700000" algn="tl">
                              <a:srgbClr val="000000">
                                <a:alpha val="43137"/>
                              </a:srgbClr>
                            </a:outerShdw>
                          </a:effectLst>
                        </a:rPr>
                        <a:t>76.468</a:t>
                      </a:r>
                      <a:endPar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3">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59.671</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696125"/>
                  </a:ext>
                </a:extLst>
              </a:tr>
              <a:tr h="226238">
                <a:tc gridSpan="2">
                  <a:txBody>
                    <a:bodyPr/>
                    <a:lstStyle/>
                    <a:p>
                      <a:pPr marL="0" marR="0" algn="ctr" rtl="1">
                        <a:lnSpc>
                          <a:spcPct val="115000"/>
                        </a:lnSpc>
                        <a:spcBef>
                          <a:spcPts val="0"/>
                        </a:spcBef>
                        <a:spcAft>
                          <a:spcPts val="0"/>
                        </a:spcAft>
                      </a:pPr>
                      <a:r>
                        <a:rPr lang="ar-SA" sz="1200" b="1">
                          <a:effectLst/>
                        </a:rPr>
                        <a:t>متوسط </a:t>
                      </a: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30.246</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400" b="1">
                          <a:effectLst>
                            <a:outerShdw blurRad="38100" dist="38100" dir="2700000" algn="tl">
                              <a:srgbClr val="000000">
                                <a:alpha val="43137"/>
                              </a:srgbClr>
                            </a:outerShdw>
                          </a:effectLst>
                        </a:rPr>
                        <a:t>59.084</a:t>
                      </a:r>
                      <a:endParaRPr lang="en-US" sz="1400" b="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400" b="1" dirty="0">
                          <a:effectLst>
                            <a:outerShdw blurRad="38100" dist="38100" dir="2700000" algn="tl">
                              <a:srgbClr val="000000">
                                <a:alpha val="43137"/>
                              </a:srgbClr>
                            </a:outerShdw>
                          </a:effectLst>
                        </a:rPr>
                        <a:t>62.736</a:t>
                      </a:r>
                      <a:endParaRPr lang="en-US" sz="1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gridSpan="3">
                  <a:txBody>
                    <a:bodyPr/>
                    <a:lstStyle/>
                    <a:p>
                      <a:pPr marL="0" marR="0" algn="ctr" rtl="0">
                        <a:lnSpc>
                          <a:spcPct val="115000"/>
                        </a:lnSpc>
                        <a:spcBef>
                          <a:spcPts val="0"/>
                        </a:spcBef>
                        <a:spcAft>
                          <a:spcPts val="0"/>
                        </a:spcAft>
                      </a:pPr>
                      <a:r>
                        <a:rPr lang="en-US"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62650711"/>
                  </a:ext>
                </a:extLst>
              </a:tr>
              <a:tr h="205732">
                <a:tc rowSpan="2">
                  <a:txBody>
                    <a:bodyPr/>
                    <a:lstStyle/>
                    <a:p>
                      <a:pPr marL="0" marR="0" algn="ctr" rtl="0">
                        <a:lnSpc>
                          <a:spcPct val="115000"/>
                        </a:lnSpc>
                        <a:spcBef>
                          <a:spcPts val="0"/>
                        </a:spcBef>
                        <a:spcAft>
                          <a:spcPts val="0"/>
                        </a:spcAft>
                      </a:pPr>
                      <a:r>
                        <a:rPr lang="en-US" sz="1200" b="1">
                          <a:effectLst/>
                        </a:rPr>
                        <a:t>LSD 0.05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dirty="0">
                          <a:effectLst/>
                        </a:rPr>
                        <a:t>A*B</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A*C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A*B*C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extLst>
                  <a:ext uri="{0D108BD9-81ED-4DB2-BD59-A6C34878D82A}">
                    <a16:rowId xmlns:a16="http://schemas.microsoft.com/office/drawing/2014/main" val="2279534642"/>
                  </a:ext>
                </a:extLst>
              </a:tr>
              <a:tr h="205732">
                <a:tc vMerge="1">
                  <a:txBody>
                    <a:bodyPr/>
                    <a:lstStyle/>
                    <a:p>
                      <a:endParaRPr lang="en-US"/>
                    </a:p>
                  </a:txBody>
                  <a:tcPr/>
                </a:tc>
                <a:tc>
                  <a:txBody>
                    <a:bodyPr/>
                    <a:lstStyle/>
                    <a:p>
                      <a:pPr marL="0" marR="0" algn="ctr" rtl="0">
                        <a:lnSpc>
                          <a:spcPct val="115000"/>
                        </a:lnSpc>
                        <a:spcBef>
                          <a:spcPts val="0"/>
                        </a:spcBef>
                        <a:spcAft>
                          <a:spcPts val="0"/>
                        </a:spcAft>
                      </a:pPr>
                      <a:r>
                        <a:rPr lang="en-US" sz="1200" b="1">
                          <a:effectLst/>
                        </a:rPr>
                        <a:t>2.5980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1.8370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1.8370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4.5000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4.5000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a:effectLst/>
                        </a:rPr>
                        <a:t>3.1820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tc>
                  <a:txBody>
                    <a:bodyPr/>
                    <a:lstStyle/>
                    <a:p>
                      <a:pPr marL="0" marR="0" algn="ctr" rtl="0">
                        <a:lnSpc>
                          <a:spcPct val="115000"/>
                        </a:lnSpc>
                        <a:spcBef>
                          <a:spcPts val="0"/>
                        </a:spcBef>
                        <a:spcAft>
                          <a:spcPts val="0"/>
                        </a:spcAft>
                      </a:pPr>
                      <a:r>
                        <a:rPr lang="en-US" sz="1200" b="1" dirty="0">
                          <a:effectLst/>
                        </a:rPr>
                        <a:t>7.7940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17810" marR="17810" marT="0" marB="0" anchor="ctr"/>
                </a:tc>
                <a:extLst>
                  <a:ext uri="{0D108BD9-81ED-4DB2-BD59-A6C34878D82A}">
                    <a16:rowId xmlns:a16="http://schemas.microsoft.com/office/drawing/2014/main" val="1769095408"/>
                  </a:ext>
                </a:extLst>
              </a:tr>
            </a:tbl>
          </a:graphicData>
        </a:graphic>
      </p:graphicFrame>
      <p:graphicFrame>
        <p:nvGraphicFramePr>
          <p:cNvPr id="4" name="Chart 3">
            <a:extLst>
              <a:ext uri="{FF2B5EF4-FFF2-40B4-BE49-F238E27FC236}">
                <a16:creationId xmlns:a16="http://schemas.microsoft.com/office/drawing/2014/main" id="{F146D05B-0DF4-4B09-96E1-E57F204E0F6B}"/>
              </a:ext>
            </a:extLst>
          </p:cNvPr>
          <p:cNvGraphicFramePr/>
          <p:nvPr>
            <p:extLst>
              <p:ext uri="{D42A27DB-BD31-4B8C-83A1-F6EECF244321}">
                <p14:modId xmlns:p14="http://schemas.microsoft.com/office/powerpoint/2010/main" val="1232478484"/>
              </p:ext>
            </p:extLst>
          </p:nvPr>
        </p:nvGraphicFramePr>
        <p:xfrm>
          <a:off x="6600378" y="1403500"/>
          <a:ext cx="2543622"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50804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71B1AB6-B8CA-4D7F-A636-96A192AD0088}"/>
              </a:ext>
            </a:extLst>
          </p:cNvPr>
          <p:cNvGraphicFramePr>
            <a:graphicFrameLocks noGrp="1"/>
          </p:cNvGraphicFramePr>
          <p:nvPr>
            <p:extLst>
              <p:ext uri="{D42A27DB-BD31-4B8C-83A1-F6EECF244321}">
                <p14:modId xmlns:p14="http://schemas.microsoft.com/office/powerpoint/2010/main" val="4178004109"/>
              </p:ext>
            </p:extLst>
          </p:nvPr>
        </p:nvGraphicFramePr>
        <p:xfrm>
          <a:off x="362483" y="473206"/>
          <a:ext cx="4248470" cy="6120680"/>
        </p:xfrm>
        <a:graphic>
          <a:graphicData uri="http://schemas.openxmlformats.org/drawingml/2006/table">
            <a:tbl>
              <a:tblPr rtl="1" firstRow="1" firstCol="1" bandRow="1">
                <a:tableStyleId>{5C22544A-7EE6-4342-B048-85BDC9FD1C3A}</a:tableStyleId>
              </a:tblPr>
              <a:tblGrid>
                <a:gridCol w="849694">
                  <a:extLst>
                    <a:ext uri="{9D8B030D-6E8A-4147-A177-3AD203B41FA5}">
                      <a16:colId xmlns:a16="http://schemas.microsoft.com/office/drawing/2014/main" val="4015529524"/>
                    </a:ext>
                  </a:extLst>
                </a:gridCol>
                <a:gridCol w="849694">
                  <a:extLst>
                    <a:ext uri="{9D8B030D-6E8A-4147-A177-3AD203B41FA5}">
                      <a16:colId xmlns:a16="http://schemas.microsoft.com/office/drawing/2014/main" val="184383719"/>
                    </a:ext>
                  </a:extLst>
                </a:gridCol>
                <a:gridCol w="849694">
                  <a:extLst>
                    <a:ext uri="{9D8B030D-6E8A-4147-A177-3AD203B41FA5}">
                      <a16:colId xmlns:a16="http://schemas.microsoft.com/office/drawing/2014/main" val="489309703"/>
                    </a:ext>
                  </a:extLst>
                </a:gridCol>
                <a:gridCol w="849694">
                  <a:extLst>
                    <a:ext uri="{9D8B030D-6E8A-4147-A177-3AD203B41FA5}">
                      <a16:colId xmlns:a16="http://schemas.microsoft.com/office/drawing/2014/main" val="908696265"/>
                    </a:ext>
                  </a:extLst>
                </a:gridCol>
                <a:gridCol w="849694">
                  <a:extLst>
                    <a:ext uri="{9D8B030D-6E8A-4147-A177-3AD203B41FA5}">
                      <a16:colId xmlns:a16="http://schemas.microsoft.com/office/drawing/2014/main" val="1592040366"/>
                    </a:ext>
                  </a:extLst>
                </a:gridCol>
              </a:tblGrid>
              <a:tr h="861219">
                <a:tc>
                  <a:txBody>
                    <a:bodyPr/>
                    <a:lstStyle/>
                    <a:p>
                      <a:pPr marL="0" marR="0" algn="ctr" rtl="1">
                        <a:lnSpc>
                          <a:spcPct val="115000"/>
                        </a:lnSpc>
                        <a:spcBef>
                          <a:spcPts val="0"/>
                        </a:spcBef>
                        <a:spcAft>
                          <a:spcPts val="0"/>
                        </a:spcAft>
                      </a:pPr>
                      <a:r>
                        <a:rPr lang="ar-SA" sz="1200" b="1" dirty="0">
                          <a:effectLst/>
                        </a:rPr>
                        <a:t>اسم البادئ</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عدد الحزم الكلية</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عدد الحزم المتباينة شكلياً</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النسبة المئوية للتعددية الشكلية</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en-US" sz="1200" b="1">
                          <a:effectLst/>
                        </a:rPr>
                        <a:t>PIC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2500192678"/>
                  </a:ext>
                </a:extLst>
              </a:tr>
              <a:tr h="278313">
                <a:tc>
                  <a:txBody>
                    <a:bodyPr/>
                    <a:lstStyle/>
                    <a:p>
                      <a:pPr marL="0" marR="0" algn="ctr" rtl="1">
                        <a:lnSpc>
                          <a:spcPct val="115000"/>
                        </a:lnSpc>
                        <a:spcBef>
                          <a:spcPts val="0"/>
                        </a:spcBef>
                        <a:spcAft>
                          <a:spcPts val="0"/>
                        </a:spcAft>
                      </a:pPr>
                      <a:r>
                        <a:rPr lang="en-US" sz="1200" b="1" dirty="0">
                          <a:effectLst/>
                        </a:rPr>
                        <a:t>ISSR-2</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Y" sz="1200" b="1" dirty="0">
                          <a:effectLst/>
                        </a:rPr>
                        <a:t>5</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Y" sz="1200" b="1">
                          <a:effectLst/>
                        </a:rPr>
                        <a:t>0.3751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1661905038"/>
                  </a:ext>
                </a:extLst>
              </a:tr>
              <a:tr h="278313">
                <a:tc>
                  <a:txBody>
                    <a:bodyPr/>
                    <a:lstStyle/>
                    <a:p>
                      <a:pPr marL="0" marR="0" algn="ctr" rtl="1">
                        <a:lnSpc>
                          <a:spcPct val="115000"/>
                        </a:lnSpc>
                        <a:spcBef>
                          <a:spcPts val="0"/>
                        </a:spcBef>
                        <a:spcAft>
                          <a:spcPts val="0"/>
                        </a:spcAft>
                      </a:pPr>
                      <a:r>
                        <a:rPr lang="en-US" sz="1200" b="1">
                          <a:effectLst/>
                        </a:rPr>
                        <a:t>ISSR-4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11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100%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0.3749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2892672407"/>
                  </a:ext>
                </a:extLst>
              </a:tr>
              <a:tr h="278313">
                <a:tc>
                  <a:txBody>
                    <a:bodyPr/>
                    <a:lstStyle/>
                    <a:p>
                      <a:pPr marL="0" marR="0" algn="ctr" rtl="1">
                        <a:lnSpc>
                          <a:spcPct val="115000"/>
                        </a:lnSpc>
                        <a:spcBef>
                          <a:spcPts val="0"/>
                        </a:spcBef>
                        <a:spcAft>
                          <a:spcPts val="0"/>
                        </a:spcAft>
                      </a:pPr>
                      <a:r>
                        <a:rPr lang="en-US" sz="1200" b="1">
                          <a:effectLst/>
                        </a:rPr>
                        <a:t>ISSR-6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600" b="1" dirty="0">
                          <a:solidFill>
                            <a:srgbClr val="00B0F0"/>
                          </a:solidFill>
                          <a:effectLst/>
                        </a:rPr>
                        <a:t>50%</a:t>
                      </a:r>
                      <a:endParaRPr lang="en-US" sz="1600" b="1"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0.3729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4059137682"/>
                  </a:ext>
                </a:extLst>
              </a:tr>
              <a:tr h="278313">
                <a:tc>
                  <a:txBody>
                    <a:bodyPr/>
                    <a:lstStyle/>
                    <a:p>
                      <a:pPr marL="0" marR="0" algn="ctr" rtl="1">
                        <a:lnSpc>
                          <a:spcPct val="115000"/>
                        </a:lnSpc>
                        <a:spcBef>
                          <a:spcPts val="0"/>
                        </a:spcBef>
                        <a:spcAft>
                          <a:spcPts val="0"/>
                        </a:spcAft>
                      </a:pPr>
                      <a:r>
                        <a:rPr lang="en-US" sz="1200" b="1">
                          <a:effectLst/>
                        </a:rPr>
                        <a:t>ISSR-14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8</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88.90%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0.375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4246842874"/>
                  </a:ext>
                </a:extLst>
              </a:tr>
              <a:tr h="278313">
                <a:tc>
                  <a:txBody>
                    <a:bodyPr/>
                    <a:lstStyle/>
                    <a:p>
                      <a:pPr marL="0" marR="0" algn="ctr" rtl="1">
                        <a:lnSpc>
                          <a:spcPct val="115000"/>
                        </a:lnSpc>
                        <a:spcBef>
                          <a:spcPts val="0"/>
                        </a:spcBef>
                        <a:spcAft>
                          <a:spcPts val="0"/>
                        </a:spcAft>
                      </a:pPr>
                      <a:r>
                        <a:rPr lang="en-US" sz="1200" b="1">
                          <a:effectLst/>
                        </a:rPr>
                        <a:t>ISSR-15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600" b="1" kern="1200" dirty="0">
                          <a:solidFill>
                            <a:srgbClr val="00B0F0"/>
                          </a:solidFill>
                          <a:effectLst/>
                          <a:latin typeface="+mn-lt"/>
                          <a:ea typeface="+mn-ea"/>
                          <a:cs typeface="+mn-cs"/>
                        </a:rPr>
                        <a:t>0.2833</a:t>
                      </a:r>
                      <a:endParaRPr lang="en-US" sz="1600" b="1" kern="1200" dirty="0">
                        <a:solidFill>
                          <a:srgbClr val="00B0F0"/>
                        </a:solidFill>
                        <a:effectLst/>
                        <a:latin typeface="+mn-lt"/>
                        <a:ea typeface="+mn-ea"/>
                        <a:cs typeface="+mn-cs"/>
                      </a:endParaRPr>
                    </a:p>
                  </a:txBody>
                  <a:tcPr marL="32841" marR="32841" marT="0" marB="0" anchor="ctr"/>
                </a:tc>
                <a:extLst>
                  <a:ext uri="{0D108BD9-81ED-4DB2-BD59-A6C34878D82A}">
                    <a16:rowId xmlns:a16="http://schemas.microsoft.com/office/drawing/2014/main" val="3327739928"/>
                  </a:ext>
                </a:extLst>
              </a:tr>
              <a:tr h="278313">
                <a:tc>
                  <a:txBody>
                    <a:bodyPr/>
                    <a:lstStyle/>
                    <a:p>
                      <a:pPr marL="0" marR="0" algn="ctr" rtl="1">
                        <a:lnSpc>
                          <a:spcPct val="115000"/>
                        </a:lnSpc>
                        <a:spcBef>
                          <a:spcPts val="0"/>
                        </a:spcBef>
                        <a:spcAft>
                          <a:spcPts val="0"/>
                        </a:spcAft>
                      </a:pPr>
                      <a:r>
                        <a:rPr lang="en-US" sz="1200" b="1">
                          <a:effectLst/>
                        </a:rPr>
                        <a:t>ISSR-16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80%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0.3746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221091540"/>
                  </a:ext>
                </a:extLst>
              </a:tr>
              <a:tr h="278313">
                <a:tc>
                  <a:txBody>
                    <a:bodyPr/>
                    <a:lstStyle/>
                    <a:p>
                      <a:pPr marL="0" marR="0" algn="ctr" rtl="1">
                        <a:lnSpc>
                          <a:spcPct val="115000"/>
                        </a:lnSpc>
                        <a:spcBef>
                          <a:spcPts val="0"/>
                        </a:spcBef>
                        <a:spcAft>
                          <a:spcPts val="0"/>
                        </a:spcAft>
                      </a:pPr>
                      <a:r>
                        <a:rPr lang="en-US" sz="1200" b="1">
                          <a:effectLst/>
                        </a:rPr>
                        <a:t>ISSR-18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600" b="1" dirty="0">
                          <a:solidFill>
                            <a:srgbClr val="FF0000"/>
                          </a:solidFill>
                          <a:effectLst/>
                        </a:rPr>
                        <a:t>14</a:t>
                      </a:r>
                      <a:endParaRPr lang="en-US" sz="16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92.80%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defTabSz="457200" rtl="1" eaLnBrk="1" latinLnBrk="0" hangingPunct="1">
                        <a:lnSpc>
                          <a:spcPct val="115000"/>
                        </a:lnSpc>
                        <a:spcBef>
                          <a:spcPts val="0"/>
                        </a:spcBef>
                        <a:spcAft>
                          <a:spcPts val="0"/>
                        </a:spcAft>
                      </a:pPr>
                      <a:r>
                        <a:rPr lang="ar-SA" sz="1600" b="1" kern="1200" dirty="0">
                          <a:solidFill>
                            <a:srgbClr val="FF0000"/>
                          </a:solidFill>
                          <a:effectLst/>
                          <a:latin typeface="+mn-lt"/>
                          <a:ea typeface="+mn-ea"/>
                          <a:cs typeface="+mn-cs"/>
                        </a:rPr>
                        <a:t>0.3752</a:t>
                      </a:r>
                      <a:endParaRPr lang="en-US" sz="1600" b="1" kern="1200" dirty="0">
                        <a:solidFill>
                          <a:srgbClr val="FF0000"/>
                        </a:solidFill>
                        <a:effectLst/>
                        <a:latin typeface="+mn-lt"/>
                        <a:ea typeface="+mn-ea"/>
                        <a:cs typeface="+mn-cs"/>
                      </a:endParaRPr>
                    </a:p>
                  </a:txBody>
                  <a:tcPr marL="32841" marR="32841" marT="0" marB="0" anchor="ctr"/>
                </a:tc>
                <a:extLst>
                  <a:ext uri="{0D108BD9-81ED-4DB2-BD59-A6C34878D82A}">
                    <a16:rowId xmlns:a16="http://schemas.microsoft.com/office/drawing/2014/main" val="2263945757"/>
                  </a:ext>
                </a:extLst>
              </a:tr>
              <a:tr h="278313">
                <a:tc>
                  <a:txBody>
                    <a:bodyPr/>
                    <a:lstStyle/>
                    <a:p>
                      <a:pPr marL="0" marR="0" algn="ctr" rtl="1">
                        <a:lnSpc>
                          <a:spcPct val="115000"/>
                        </a:lnSpc>
                        <a:spcBef>
                          <a:spcPts val="0"/>
                        </a:spcBef>
                        <a:spcAft>
                          <a:spcPts val="0"/>
                        </a:spcAft>
                      </a:pPr>
                      <a:r>
                        <a:rPr lang="en-US" sz="1200" b="1">
                          <a:effectLst/>
                        </a:rPr>
                        <a:t>ISSR-22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0.375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4190720298"/>
                  </a:ext>
                </a:extLst>
              </a:tr>
              <a:tr h="278313">
                <a:tc>
                  <a:txBody>
                    <a:bodyPr/>
                    <a:lstStyle/>
                    <a:p>
                      <a:pPr marL="0" marR="0" algn="ctr" rtl="1">
                        <a:lnSpc>
                          <a:spcPct val="115000"/>
                        </a:lnSpc>
                        <a:spcBef>
                          <a:spcPts val="0"/>
                        </a:spcBef>
                        <a:spcAft>
                          <a:spcPts val="0"/>
                        </a:spcAft>
                      </a:pPr>
                      <a:r>
                        <a:rPr lang="en-US" sz="1200" b="1">
                          <a:effectLst/>
                        </a:rPr>
                        <a:t>ISSR-25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0.3648</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1218104961"/>
                  </a:ext>
                </a:extLst>
              </a:tr>
              <a:tr h="278313">
                <a:tc>
                  <a:txBody>
                    <a:bodyPr/>
                    <a:lstStyle/>
                    <a:p>
                      <a:pPr marL="0" marR="0" algn="ctr" rtl="1">
                        <a:lnSpc>
                          <a:spcPct val="115000"/>
                        </a:lnSpc>
                        <a:spcBef>
                          <a:spcPts val="0"/>
                        </a:spcBef>
                        <a:spcAft>
                          <a:spcPts val="0"/>
                        </a:spcAft>
                      </a:pPr>
                      <a:r>
                        <a:rPr lang="en-US" sz="1200" b="1">
                          <a:effectLst/>
                        </a:rPr>
                        <a:t>ISSR-32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8</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87.50%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0.371</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1178632020"/>
                  </a:ext>
                </a:extLst>
              </a:tr>
              <a:tr h="278313">
                <a:tc>
                  <a:txBody>
                    <a:bodyPr/>
                    <a:lstStyle/>
                    <a:p>
                      <a:pPr marL="0" marR="0" algn="ctr" rtl="1">
                        <a:lnSpc>
                          <a:spcPct val="115000"/>
                        </a:lnSpc>
                        <a:spcBef>
                          <a:spcPts val="0"/>
                        </a:spcBef>
                        <a:spcAft>
                          <a:spcPts val="0"/>
                        </a:spcAft>
                      </a:pPr>
                      <a:r>
                        <a:rPr lang="en-US" sz="1200" b="1">
                          <a:effectLst/>
                        </a:rPr>
                        <a:t>ISSR-33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0.374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2679043787"/>
                  </a:ext>
                </a:extLst>
              </a:tr>
              <a:tr h="278313">
                <a:tc>
                  <a:txBody>
                    <a:bodyPr/>
                    <a:lstStyle/>
                    <a:p>
                      <a:pPr marL="0" marR="0" algn="ctr" rtl="1">
                        <a:lnSpc>
                          <a:spcPct val="115000"/>
                        </a:lnSpc>
                        <a:spcBef>
                          <a:spcPts val="0"/>
                        </a:spcBef>
                        <a:spcAft>
                          <a:spcPts val="0"/>
                        </a:spcAft>
                      </a:pPr>
                      <a:r>
                        <a:rPr lang="en-US" sz="1200" b="1">
                          <a:effectLst/>
                        </a:rPr>
                        <a:t>ISSR-34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0.3741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1050947376"/>
                  </a:ext>
                </a:extLst>
              </a:tr>
              <a:tr h="278313">
                <a:tc>
                  <a:txBody>
                    <a:bodyPr/>
                    <a:lstStyle/>
                    <a:p>
                      <a:pPr marL="0" marR="0" algn="ctr" rtl="1">
                        <a:lnSpc>
                          <a:spcPct val="115000"/>
                        </a:lnSpc>
                        <a:spcBef>
                          <a:spcPts val="0"/>
                        </a:spcBef>
                        <a:spcAft>
                          <a:spcPts val="0"/>
                        </a:spcAft>
                      </a:pPr>
                      <a:r>
                        <a:rPr lang="en-US" sz="1200" b="1">
                          <a:effectLst/>
                        </a:rPr>
                        <a:t>ISSR-35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9</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0.3735</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2628439149"/>
                  </a:ext>
                </a:extLst>
              </a:tr>
              <a:tr h="278313">
                <a:tc>
                  <a:txBody>
                    <a:bodyPr/>
                    <a:lstStyle/>
                    <a:p>
                      <a:pPr marL="0" marR="0" algn="ctr" rtl="1">
                        <a:lnSpc>
                          <a:spcPct val="115000"/>
                        </a:lnSpc>
                        <a:spcBef>
                          <a:spcPts val="0"/>
                        </a:spcBef>
                        <a:spcAft>
                          <a:spcPts val="0"/>
                        </a:spcAft>
                      </a:pPr>
                      <a:r>
                        <a:rPr lang="en-US" sz="1200" b="1">
                          <a:effectLst/>
                        </a:rPr>
                        <a:t>ISSR-36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600" b="1" dirty="0">
                          <a:solidFill>
                            <a:srgbClr val="00B0F0"/>
                          </a:solidFill>
                          <a:effectLst/>
                        </a:rPr>
                        <a:t>3</a:t>
                      </a:r>
                      <a:endParaRPr lang="en-US" sz="1600" b="1"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0.3648</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3128209702"/>
                  </a:ext>
                </a:extLst>
              </a:tr>
              <a:tr h="278313">
                <a:tc>
                  <a:txBody>
                    <a:bodyPr/>
                    <a:lstStyle/>
                    <a:p>
                      <a:pPr marL="0" marR="0" algn="ctr" rtl="1">
                        <a:lnSpc>
                          <a:spcPct val="115000"/>
                        </a:lnSpc>
                        <a:spcBef>
                          <a:spcPts val="0"/>
                        </a:spcBef>
                        <a:spcAft>
                          <a:spcPts val="0"/>
                        </a:spcAft>
                      </a:pPr>
                      <a:r>
                        <a:rPr lang="en-US" sz="1200" b="1">
                          <a:effectLst/>
                        </a:rPr>
                        <a:t>ISSR-37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0.3549</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889952216"/>
                  </a:ext>
                </a:extLst>
              </a:tr>
              <a:tr h="278313">
                <a:tc>
                  <a:txBody>
                    <a:bodyPr/>
                    <a:lstStyle/>
                    <a:p>
                      <a:pPr marL="0" marR="0" algn="ctr" rtl="1">
                        <a:lnSpc>
                          <a:spcPct val="115000"/>
                        </a:lnSpc>
                        <a:spcBef>
                          <a:spcPts val="0"/>
                        </a:spcBef>
                        <a:spcAft>
                          <a:spcPts val="0"/>
                        </a:spcAft>
                      </a:pPr>
                      <a:r>
                        <a:rPr lang="en-US" sz="1200" b="1">
                          <a:effectLst/>
                        </a:rPr>
                        <a:t>ISSR-40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0.3456</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4252086152"/>
                  </a:ext>
                </a:extLst>
              </a:tr>
              <a:tr h="278313">
                <a:tc>
                  <a:txBody>
                    <a:bodyPr/>
                    <a:lstStyle/>
                    <a:p>
                      <a:pPr marL="0" marR="0" algn="ctr" rtl="1">
                        <a:lnSpc>
                          <a:spcPct val="115000"/>
                        </a:lnSpc>
                        <a:spcBef>
                          <a:spcPts val="0"/>
                        </a:spcBef>
                        <a:spcAft>
                          <a:spcPts val="0"/>
                        </a:spcAft>
                      </a:pPr>
                      <a:r>
                        <a:rPr lang="en-US" sz="1200" b="1">
                          <a:effectLst/>
                        </a:rPr>
                        <a:t>ISSR-43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100%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0.3697</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914299521"/>
                  </a:ext>
                </a:extLst>
              </a:tr>
              <a:tr h="278313">
                <a:tc>
                  <a:txBody>
                    <a:bodyPr/>
                    <a:lstStyle/>
                    <a:p>
                      <a:pPr marL="0" marR="0" algn="ctr" rtl="1">
                        <a:lnSpc>
                          <a:spcPct val="115000"/>
                        </a:lnSpc>
                        <a:spcBef>
                          <a:spcPts val="0"/>
                        </a:spcBef>
                        <a:spcAft>
                          <a:spcPts val="0"/>
                        </a:spcAft>
                      </a:pPr>
                      <a:r>
                        <a:rPr lang="ar-SA" sz="1200" b="1">
                          <a:effectLst/>
                        </a:rPr>
                        <a:t>المجموع</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122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114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400" b="1" kern="1200" dirty="0">
                          <a:solidFill>
                            <a:schemeClr val="accent1">
                              <a:lumMod val="75000"/>
                            </a:schemeClr>
                          </a:solidFill>
                          <a:effectLst/>
                          <a:latin typeface="+mn-lt"/>
                          <a:ea typeface="+mn-ea"/>
                          <a:cs typeface="+mn-cs"/>
                        </a:rPr>
                        <a:t>93.4</a:t>
                      </a:r>
                      <a:r>
                        <a:rPr lang="ar-SA" sz="1400" b="1" dirty="0">
                          <a:solidFill>
                            <a:schemeClr val="accent1">
                              <a:lumMod val="75000"/>
                            </a:schemeClr>
                          </a:solidFill>
                          <a:effectLst/>
                        </a:rPr>
                        <a:t>0%</a:t>
                      </a:r>
                      <a:endParaRPr lang="en-US" sz="1400" b="1"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275840469"/>
                  </a:ext>
                </a:extLst>
              </a:tr>
              <a:tr h="249827">
                <a:tc>
                  <a:txBody>
                    <a:bodyPr/>
                    <a:lstStyle/>
                    <a:p>
                      <a:pPr marL="0" marR="0" algn="ctr" rtl="1">
                        <a:lnSpc>
                          <a:spcPct val="115000"/>
                        </a:lnSpc>
                        <a:spcBef>
                          <a:spcPts val="0"/>
                        </a:spcBef>
                        <a:spcAft>
                          <a:spcPts val="0"/>
                        </a:spcAft>
                      </a:pPr>
                      <a:r>
                        <a:rPr lang="ar-SA" sz="1200" b="1">
                          <a:effectLst/>
                        </a:rPr>
                        <a:t>المتوسط</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7.2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6.7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a:effectLst/>
                        </a:rPr>
                        <a:t>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tc>
                  <a:txBody>
                    <a:bodyPr/>
                    <a:lstStyle/>
                    <a:p>
                      <a:pPr marL="0" marR="0" algn="ctr" rtl="1">
                        <a:lnSpc>
                          <a:spcPct val="115000"/>
                        </a:lnSpc>
                        <a:spcBef>
                          <a:spcPts val="0"/>
                        </a:spcBef>
                        <a:spcAft>
                          <a:spcPts val="0"/>
                        </a:spcAft>
                      </a:pPr>
                      <a:r>
                        <a:rPr lang="ar-SA" sz="1200" b="1" dirty="0">
                          <a:effectLst/>
                        </a:rPr>
                        <a:t>0.364</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2841" marR="32841" marT="0" marB="0" anchor="ctr"/>
                </a:tc>
                <a:extLst>
                  <a:ext uri="{0D108BD9-81ED-4DB2-BD59-A6C34878D82A}">
                    <a16:rowId xmlns:a16="http://schemas.microsoft.com/office/drawing/2014/main" val="2198021053"/>
                  </a:ext>
                </a:extLst>
              </a:tr>
            </a:tbl>
          </a:graphicData>
        </a:graphic>
      </p:graphicFrame>
      <p:sp>
        <p:nvSpPr>
          <p:cNvPr id="4" name="TextBox 3">
            <a:extLst>
              <a:ext uri="{FF2B5EF4-FFF2-40B4-BE49-F238E27FC236}">
                <a16:creationId xmlns:a16="http://schemas.microsoft.com/office/drawing/2014/main" id="{34823FDC-35D0-4978-96EB-162CBF40415B}"/>
              </a:ext>
            </a:extLst>
          </p:cNvPr>
          <p:cNvSpPr txBox="1"/>
          <p:nvPr/>
        </p:nvSpPr>
        <p:spPr>
          <a:xfrm>
            <a:off x="-525101" y="-134537"/>
            <a:ext cx="9612560" cy="642484"/>
          </a:xfrm>
          <a:prstGeom prst="rect">
            <a:avLst/>
          </a:prstGeom>
          <a:noFill/>
        </p:spPr>
        <p:txBody>
          <a:bodyPr wrap="square">
            <a:spAutoFit/>
          </a:bodyPr>
          <a:lstStyle/>
          <a:p>
            <a:pPr marL="0" marR="0" algn="r" rtl="1">
              <a:lnSpc>
                <a:spcPct val="150000"/>
              </a:lnSpc>
              <a:spcBef>
                <a:spcPts val="0"/>
              </a:spcBef>
              <a:spcAft>
                <a:spcPts val="0"/>
              </a:spcAft>
              <a:tabLst>
                <a:tab pos="3573145" algn="l"/>
              </a:tabLst>
            </a:pPr>
            <a:r>
              <a:rPr lang="ar-SA" sz="2600" b="1" dirty="0">
                <a:solidFill>
                  <a:srgbClr val="C00000"/>
                </a:solidFill>
                <a:effectLst/>
                <a:latin typeface="Times New Roman" panose="02020603050405020304" pitchFamily="18" charset="0"/>
                <a:ea typeface="Times New Roman" panose="02020603050405020304" pitchFamily="18" charset="0"/>
                <a:cs typeface="Simplified Arabic" panose="02020603050405020304" pitchFamily="18" charset="-78"/>
              </a:rPr>
              <a:t>التعددية الشكلية الناتجة عن تطبيق تقنية </a:t>
            </a:r>
            <a:r>
              <a:rPr lang="en-US" sz="2600" b="1" dirty="0">
                <a:solidFill>
                  <a:srgbClr val="C00000"/>
                </a:solidFill>
                <a:effectLst/>
                <a:latin typeface="Times New Roman" panose="02020603050405020304" pitchFamily="18" charset="0"/>
                <a:ea typeface="Times New Roman" panose="02020603050405020304" pitchFamily="18" charset="0"/>
                <a:cs typeface="Simplified Arabic" panose="02020603050405020304" pitchFamily="18" charset="-78"/>
              </a:rPr>
              <a:t>ISSR</a:t>
            </a:r>
            <a:r>
              <a:rPr lang="ar-SA" sz="2600" b="1" dirty="0">
                <a:solidFill>
                  <a:srgbClr val="C00000"/>
                </a:solidFill>
                <a:effectLst/>
                <a:latin typeface="Times New Roman" panose="02020603050405020304" pitchFamily="18" charset="0"/>
                <a:ea typeface="Times New Roman" panose="02020603050405020304" pitchFamily="18" charset="0"/>
                <a:cs typeface="Simplified Arabic" panose="02020603050405020304" pitchFamily="18" charset="-78"/>
              </a:rPr>
              <a:t> في طرز القمح ال</a:t>
            </a:r>
            <a:r>
              <a:rPr lang="ar-SY" sz="2600" b="1" dirty="0">
                <a:solidFill>
                  <a:srgbClr val="C00000"/>
                </a:solidFill>
                <a:effectLst/>
                <a:latin typeface="Times New Roman" panose="02020603050405020304" pitchFamily="18" charset="0"/>
                <a:ea typeface="Times New Roman" panose="02020603050405020304" pitchFamily="18" charset="0"/>
                <a:cs typeface="Simplified Arabic" panose="02020603050405020304" pitchFamily="18" charset="-78"/>
              </a:rPr>
              <a:t>قاس</a:t>
            </a:r>
            <a:r>
              <a:rPr lang="ar-SA" sz="2600" b="1" dirty="0">
                <a:solidFill>
                  <a:srgbClr val="C00000"/>
                </a:solidFill>
                <a:effectLst/>
                <a:latin typeface="Times New Roman" panose="02020603050405020304" pitchFamily="18" charset="0"/>
                <a:ea typeface="Times New Roman" panose="02020603050405020304" pitchFamily="18" charset="0"/>
                <a:cs typeface="Simplified Arabic" panose="02020603050405020304" pitchFamily="18" charset="-78"/>
              </a:rPr>
              <a:t>ي والطري:</a:t>
            </a:r>
            <a:endParaRPr lang="en-US" sz="2600" dirty="0">
              <a:solidFill>
                <a:srgbClr val="C0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A1C07809-F7E2-4C74-9527-D90A9C118A99}"/>
              </a:ext>
            </a:extLst>
          </p:cNvPr>
          <p:cNvSpPr txBox="1"/>
          <p:nvPr/>
        </p:nvSpPr>
        <p:spPr>
          <a:xfrm>
            <a:off x="5287144" y="482756"/>
            <a:ext cx="3082652" cy="400110"/>
          </a:xfrm>
          <a:prstGeom prst="rect">
            <a:avLst/>
          </a:prstGeom>
          <a:noFill/>
        </p:spPr>
        <p:txBody>
          <a:bodyPr wrap="square">
            <a:spAutoFit/>
          </a:bodyPr>
          <a:lstStyle/>
          <a:p>
            <a:r>
              <a:rPr lang="ar-SA" sz="2000" b="1" dirty="0">
                <a:effectLst/>
                <a:latin typeface="Times New Roman" panose="02020603050405020304" pitchFamily="18" charset="0"/>
                <a:ea typeface="Calibri" panose="020F0502020204030204" pitchFamily="34" charset="0"/>
                <a:cs typeface="Simplified Arabic" panose="02020603050405020304" pitchFamily="18" charset="-78"/>
              </a:rPr>
              <a:t>تضمنت الدراسة اختبار </a:t>
            </a:r>
            <a:r>
              <a:rPr lang="ar-SA" sz="2000" b="1" dirty="0">
                <a:solidFill>
                  <a:srgbClr val="FF0000"/>
                </a:solidFill>
                <a:effectLst/>
                <a:latin typeface="Times New Roman" panose="02020603050405020304" pitchFamily="18" charset="0"/>
                <a:ea typeface="Calibri" panose="020F0502020204030204" pitchFamily="34" charset="0"/>
                <a:cs typeface="Simplified Arabic" panose="02020603050405020304" pitchFamily="18" charset="-78"/>
              </a:rPr>
              <a:t>32</a:t>
            </a:r>
            <a:r>
              <a:rPr lang="ar-SA" sz="2000" b="1" dirty="0">
                <a:effectLst/>
                <a:latin typeface="Times New Roman" panose="02020603050405020304" pitchFamily="18" charset="0"/>
                <a:ea typeface="Calibri" panose="020F0502020204030204" pitchFamily="34" charset="0"/>
                <a:cs typeface="Simplified Arabic" panose="02020603050405020304" pitchFamily="18" charset="-78"/>
              </a:rPr>
              <a:t> بادئة</a:t>
            </a:r>
            <a:endParaRPr lang="en-US" sz="2000" b="1" dirty="0"/>
          </a:p>
        </p:txBody>
      </p:sp>
      <p:sp>
        <p:nvSpPr>
          <p:cNvPr id="6" name="Oval 5">
            <a:extLst>
              <a:ext uri="{FF2B5EF4-FFF2-40B4-BE49-F238E27FC236}">
                <a16:creationId xmlns:a16="http://schemas.microsoft.com/office/drawing/2014/main" id="{7C32BD86-B2EB-4082-8BB9-B29A95251A36}"/>
              </a:ext>
            </a:extLst>
          </p:cNvPr>
          <p:cNvSpPr/>
          <p:nvPr/>
        </p:nvSpPr>
        <p:spPr>
          <a:xfrm>
            <a:off x="8028384" y="1102356"/>
            <a:ext cx="793202" cy="79208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t>17</a:t>
            </a:r>
            <a:endParaRPr lang="en-US" b="1" dirty="0"/>
          </a:p>
        </p:txBody>
      </p:sp>
      <p:sp>
        <p:nvSpPr>
          <p:cNvPr id="7" name="Oval 6">
            <a:extLst>
              <a:ext uri="{FF2B5EF4-FFF2-40B4-BE49-F238E27FC236}">
                <a16:creationId xmlns:a16="http://schemas.microsoft.com/office/drawing/2014/main" id="{CB9A0EB5-27C6-435F-B1D5-FB106219CFDE}"/>
              </a:ext>
            </a:extLst>
          </p:cNvPr>
          <p:cNvSpPr/>
          <p:nvPr/>
        </p:nvSpPr>
        <p:spPr>
          <a:xfrm>
            <a:off x="4716016" y="1110850"/>
            <a:ext cx="793202" cy="7920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dirty="0"/>
              <a:t>5</a:t>
            </a:r>
            <a:endParaRPr lang="en-US" dirty="0"/>
          </a:p>
        </p:txBody>
      </p:sp>
      <p:sp>
        <p:nvSpPr>
          <p:cNvPr id="8" name="TextBox 7">
            <a:extLst>
              <a:ext uri="{FF2B5EF4-FFF2-40B4-BE49-F238E27FC236}">
                <a16:creationId xmlns:a16="http://schemas.microsoft.com/office/drawing/2014/main" id="{8D22EACA-2EC2-4F9C-84B7-88332F5CB8FF}"/>
              </a:ext>
            </a:extLst>
          </p:cNvPr>
          <p:cNvSpPr txBox="1"/>
          <p:nvPr/>
        </p:nvSpPr>
        <p:spPr>
          <a:xfrm>
            <a:off x="5836890" y="1087330"/>
            <a:ext cx="1705118" cy="1631216"/>
          </a:xfrm>
          <a:prstGeom prst="rect">
            <a:avLst/>
          </a:prstGeom>
          <a:noFill/>
        </p:spPr>
        <p:txBody>
          <a:bodyPr wrap="square">
            <a:spAutoFit/>
          </a:bodyPr>
          <a:lstStyle/>
          <a:p>
            <a:pPr algn="ctr"/>
            <a:r>
              <a:rPr lang="ar-SA" sz="2000" b="1" dirty="0">
                <a:effectLst/>
                <a:latin typeface="Times New Roman" panose="02020603050405020304" pitchFamily="18" charset="0"/>
                <a:ea typeface="Calibri" panose="020F0502020204030204" pitchFamily="34" charset="0"/>
                <a:cs typeface="Simplified Arabic" panose="02020603050405020304" pitchFamily="18" charset="-78"/>
              </a:rPr>
              <a:t>تعددية شكلية بين الطرز الوراثية المدروسة في تفاعل</a:t>
            </a:r>
            <a:r>
              <a:rPr lang="ar-SY" sz="2000" b="1" dirty="0">
                <a:effectLst/>
                <a:latin typeface="Times New Roman" panose="02020603050405020304" pitchFamily="18" charset="0"/>
                <a:ea typeface="Calibri" panose="020F0502020204030204" pitchFamily="34" charset="0"/>
                <a:cs typeface="Simplified Arabic" panose="02020603050405020304" pitchFamily="18" charset="-78"/>
              </a:rPr>
              <a:t> التسلسل البوليميرازي</a:t>
            </a:r>
            <a:endParaRPr lang="en-US" sz="2000" b="1" dirty="0"/>
          </a:p>
        </p:txBody>
      </p:sp>
      <p:sp>
        <p:nvSpPr>
          <p:cNvPr id="9" name="Arrow: Right 8">
            <a:extLst>
              <a:ext uri="{FF2B5EF4-FFF2-40B4-BE49-F238E27FC236}">
                <a16:creationId xmlns:a16="http://schemas.microsoft.com/office/drawing/2014/main" id="{CDD62EA2-8550-4680-B878-E4B5394C1D87}"/>
              </a:ext>
            </a:extLst>
          </p:cNvPr>
          <p:cNvSpPr/>
          <p:nvPr/>
        </p:nvSpPr>
        <p:spPr>
          <a:xfrm>
            <a:off x="7510230" y="1087330"/>
            <a:ext cx="432048" cy="396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F8B95803-4B34-494C-8269-4F7ADC37FCAF}"/>
              </a:ext>
            </a:extLst>
          </p:cNvPr>
          <p:cNvSpPr/>
          <p:nvPr/>
        </p:nvSpPr>
        <p:spPr>
          <a:xfrm>
            <a:off x="5536382" y="1087330"/>
            <a:ext cx="432048" cy="3960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839552C-C625-42FD-BE0C-7F3CA7B30C60}"/>
              </a:ext>
            </a:extLst>
          </p:cNvPr>
          <p:cNvSpPr txBox="1"/>
          <p:nvPr/>
        </p:nvSpPr>
        <p:spPr>
          <a:xfrm>
            <a:off x="8038069" y="2053173"/>
            <a:ext cx="773832" cy="461665"/>
          </a:xfrm>
          <a:prstGeom prst="rect">
            <a:avLst/>
          </a:prstGeom>
          <a:noFill/>
        </p:spPr>
        <p:txBody>
          <a:bodyPr wrap="square">
            <a:spAutoFit/>
          </a:bodyPr>
          <a:lstStyle/>
          <a:p>
            <a:r>
              <a:rPr lang="ar-SA" sz="24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rPr>
              <a:t>أعطت</a:t>
            </a:r>
            <a:endParaRPr lang="en-US" sz="2400" b="1" dirty="0">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5EE285DA-7E9E-453B-9350-A21147855C68}"/>
              </a:ext>
            </a:extLst>
          </p:cNvPr>
          <p:cNvSpPr txBox="1"/>
          <p:nvPr/>
        </p:nvSpPr>
        <p:spPr>
          <a:xfrm>
            <a:off x="4594666" y="2041632"/>
            <a:ext cx="976418" cy="473206"/>
          </a:xfrm>
          <a:prstGeom prst="rect">
            <a:avLst/>
          </a:prstGeom>
          <a:noFill/>
        </p:spPr>
        <p:txBody>
          <a:bodyPr wrap="square">
            <a:spAutoFit/>
          </a:bodyPr>
          <a:lstStyle/>
          <a:p>
            <a:r>
              <a:rPr lang="ar-SA" sz="24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rPr>
              <a:t>لم تعطِ </a:t>
            </a:r>
            <a:endParaRPr lang="en-US" sz="24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endParaRPr>
          </a:p>
        </p:txBody>
      </p:sp>
      <p:sp>
        <p:nvSpPr>
          <p:cNvPr id="14" name="TextBox 13">
            <a:extLst>
              <a:ext uri="{FF2B5EF4-FFF2-40B4-BE49-F238E27FC236}">
                <a16:creationId xmlns:a16="http://schemas.microsoft.com/office/drawing/2014/main" id="{5807D258-2376-46D0-A52B-64C3774BED57}"/>
              </a:ext>
            </a:extLst>
          </p:cNvPr>
          <p:cNvSpPr txBox="1"/>
          <p:nvPr/>
        </p:nvSpPr>
        <p:spPr>
          <a:xfrm>
            <a:off x="6274324" y="2760301"/>
            <a:ext cx="2869676" cy="400110"/>
          </a:xfrm>
          <a:prstGeom prst="rect">
            <a:avLst/>
          </a:prstGeom>
          <a:noFill/>
        </p:spPr>
        <p:txBody>
          <a:bodyPr wrap="square">
            <a:spAutoFit/>
          </a:bodyPr>
          <a:lstStyle/>
          <a:p>
            <a:r>
              <a:rPr lang="ar-SA" sz="20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rPr>
              <a:t>ونجم عن استخدام هذه البادئات</a:t>
            </a:r>
            <a:endParaRPr lang="en-US" sz="2000" b="1" dirty="0">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93A95845-4322-4223-8D68-13EC03C2A3ED}"/>
              </a:ext>
            </a:extLst>
          </p:cNvPr>
          <p:cNvSpPr/>
          <p:nvPr/>
        </p:nvSpPr>
        <p:spPr>
          <a:xfrm>
            <a:off x="5297906" y="2601631"/>
            <a:ext cx="976418" cy="79208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t>122</a:t>
            </a:r>
            <a:endParaRPr lang="en-US" b="1" dirty="0"/>
          </a:p>
        </p:txBody>
      </p:sp>
      <p:sp>
        <p:nvSpPr>
          <p:cNvPr id="19" name="TextBox 18">
            <a:extLst>
              <a:ext uri="{FF2B5EF4-FFF2-40B4-BE49-F238E27FC236}">
                <a16:creationId xmlns:a16="http://schemas.microsoft.com/office/drawing/2014/main" id="{10C7C49D-23F6-46AE-B57A-235AA6575969}"/>
              </a:ext>
            </a:extLst>
          </p:cNvPr>
          <p:cNvSpPr txBox="1"/>
          <p:nvPr/>
        </p:nvSpPr>
        <p:spPr>
          <a:xfrm>
            <a:off x="4661699" y="2760301"/>
            <a:ext cx="783867" cy="400110"/>
          </a:xfrm>
          <a:prstGeom prst="rect">
            <a:avLst/>
          </a:prstGeom>
          <a:noFill/>
        </p:spPr>
        <p:txBody>
          <a:bodyPr wrap="square">
            <a:spAutoFit/>
          </a:bodyPr>
          <a:lstStyle/>
          <a:p>
            <a:r>
              <a:rPr lang="ar-SA" sz="20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rPr>
              <a:t>حزمة</a:t>
            </a:r>
            <a:endParaRPr lang="en-US" sz="20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endParaRPr>
          </a:p>
        </p:txBody>
      </p:sp>
      <p:sp>
        <p:nvSpPr>
          <p:cNvPr id="24" name="TextBox 23">
            <a:extLst>
              <a:ext uri="{FF2B5EF4-FFF2-40B4-BE49-F238E27FC236}">
                <a16:creationId xmlns:a16="http://schemas.microsoft.com/office/drawing/2014/main" id="{2FC87B15-01C7-4FCF-9E54-5F695E559F67}"/>
              </a:ext>
            </a:extLst>
          </p:cNvPr>
          <p:cNvSpPr txBox="1"/>
          <p:nvPr/>
        </p:nvSpPr>
        <p:spPr>
          <a:xfrm>
            <a:off x="6268854" y="3626158"/>
            <a:ext cx="2873574" cy="400110"/>
          </a:xfrm>
          <a:prstGeom prst="rect">
            <a:avLst/>
          </a:prstGeom>
          <a:noFill/>
        </p:spPr>
        <p:txBody>
          <a:bodyPr wrap="square">
            <a:spAutoFit/>
          </a:bodyPr>
          <a:lstStyle/>
          <a:p>
            <a:r>
              <a:rPr lang="ar-SA" sz="20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rPr>
              <a:t>النسبة المئوية للتعددية الشكلية</a:t>
            </a:r>
            <a:endParaRPr lang="en-US" sz="2000" b="1" dirty="0">
              <a:effectLst>
                <a:outerShdw blurRad="38100" dist="38100" dir="2700000" algn="tl">
                  <a:srgbClr val="000000">
                    <a:alpha val="43137"/>
                  </a:srgbClr>
                </a:outerShdw>
              </a:effectLst>
            </a:endParaRPr>
          </a:p>
        </p:txBody>
      </p:sp>
      <p:sp>
        <p:nvSpPr>
          <p:cNvPr id="26" name="Oval 25">
            <a:extLst>
              <a:ext uri="{FF2B5EF4-FFF2-40B4-BE49-F238E27FC236}">
                <a16:creationId xmlns:a16="http://schemas.microsoft.com/office/drawing/2014/main" id="{026BCFF8-7712-453E-A14B-2A66FD954232}"/>
              </a:ext>
            </a:extLst>
          </p:cNvPr>
          <p:cNvSpPr/>
          <p:nvPr/>
        </p:nvSpPr>
        <p:spPr>
          <a:xfrm>
            <a:off x="5148064" y="3449130"/>
            <a:ext cx="1120790" cy="79208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t>93.4%</a:t>
            </a:r>
            <a:endParaRPr lang="en-US" b="1" dirty="0"/>
          </a:p>
        </p:txBody>
      </p:sp>
      <p:sp>
        <p:nvSpPr>
          <p:cNvPr id="28" name="TextBox 27">
            <a:extLst>
              <a:ext uri="{FF2B5EF4-FFF2-40B4-BE49-F238E27FC236}">
                <a16:creationId xmlns:a16="http://schemas.microsoft.com/office/drawing/2014/main" id="{FE02F6C1-13D9-450D-8334-EFD8DD6505F4}"/>
              </a:ext>
            </a:extLst>
          </p:cNvPr>
          <p:cNvSpPr txBox="1"/>
          <p:nvPr/>
        </p:nvSpPr>
        <p:spPr>
          <a:xfrm>
            <a:off x="6247100" y="4123817"/>
            <a:ext cx="2873574" cy="400110"/>
          </a:xfrm>
          <a:prstGeom prst="rect">
            <a:avLst/>
          </a:prstGeom>
          <a:noFill/>
        </p:spPr>
        <p:txBody>
          <a:bodyPr wrap="square">
            <a:spAutoFit/>
          </a:bodyPr>
          <a:lstStyle/>
          <a:p>
            <a:r>
              <a:rPr lang="ar-SA" sz="20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rPr>
              <a:t>تراوحت بين 50% </a:t>
            </a:r>
            <a:r>
              <a:rPr lang="ar-SY" sz="20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rPr>
              <a:t>و 100% </a:t>
            </a:r>
            <a:endParaRPr lang="en-US" sz="20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endParaRPr>
          </a:p>
        </p:txBody>
      </p:sp>
      <p:sp>
        <p:nvSpPr>
          <p:cNvPr id="30" name="TextBox 29">
            <a:extLst>
              <a:ext uri="{FF2B5EF4-FFF2-40B4-BE49-F238E27FC236}">
                <a16:creationId xmlns:a16="http://schemas.microsoft.com/office/drawing/2014/main" id="{4FCEBDB1-DA84-4AA3-AE3E-4129D728D3D3}"/>
              </a:ext>
            </a:extLst>
          </p:cNvPr>
          <p:cNvSpPr txBox="1"/>
          <p:nvPr/>
        </p:nvSpPr>
        <p:spPr>
          <a:xfrm>
            <a:off x="6828470" y="4863678"/>
            <a:ext cx="2151669" cy="400110"/>
          </a:xfrm>
          <a:prstGeom prst="rect">
            <a:avLst/>
          </a:prstGeom>
          <a:noFill/>
        </p:spPr>
        <p:txBody>
          <a:bodyPr wrap="square">
            <a:spAutoFit/>
          </a:bodyPr>
          <a:lstStyle/>
          <a:p>
            <a:r>
              <a:rPr lang="ar-SA" sz="20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rPr>
              <a:t>معامل التعددية الشكلية </a:t>
            </a:r>
            <a:endParaRPr lang="en-US" sz="20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endParaRPr>
          </a:p>
        </p:txBody>
      </p:sp>
      <p:sp>
        <p:nvSpPr>
          <p:cNvPr id="34" name="TextBox 33">
            <a:extLst>
              <a:ext uri="{FF2B5EF4-FFF2-40B4-BE49-F238E27FC236}">
                <a16:creationId xmlns:a16="http://schemas.microsoft.com/office/drawing/2014/main" id="{BC5BD223-188C-473F-A15D-25F2B3AFCB6A}"/>
              </a:ext>
            </a:extLst>
          </p:cNvPr>
          <p:cNvSpPr txBox="1"/>
          <p:nvPr/>
        </p:nvSpPr>
        <p:spPr>
          <a:xfrm>
            <a:off x="6365405" y="4837791"/>
            <a:ext cx="648088" cy="400110"/>
          </a:xfrm>
          <a:prstGeom prst="rect">
            <a:avLst/>
          </a:prstGeom>
          <a:noFill/>
        </p:spPr>
        <p:txBody>
          <a:bodyPr wrap="square">
            <a:spAutoFit/>
          </a:bodyPr>
          <a:lstStyle/>
          <a:p>
            <a:r>
              <a:rPr lang="en-US" sz="20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rPr>
              <a:t>PIC</a:t>
            </a:r>
            <a:endParaRPr lang="en-US" sz="2000" b="1" dirty="0">
              <a:effectLst>
                <a:outerShdw blurRad="38100" dist="38100" dir="2700000" algn="tl">
                  <a:srgbClr val="000000">
                    <a:alpha val="43137"/>
                  </a:srgbClr>
                </a:outerShdw>
              </a:effectLst>
            </a:endParaRPr>
          </a:p>
        </p:txBody>
      </p:sp>
      <p:sp>
        <p:nvSpPr>
          <p:cNvPr id="37" name="Oval 36">
            <a:extLst>
              <a:ext uri="{FF2B5EF4-FFF2-40B4-BE49-F238E27FC236}">
                <a16:creationId xmlns:a16="http://schemas.microsoft.com/office/drawing/2014/main" id="{B4C26E2C-5161-4916-85EC-0AAB250488D4}"/>
              </a:ext>
            </a:extLst>
          </p:cNvPr>
          <p:cNvSpPr/>
          <p:nvPr/>
        </p:nvSpPr>
        <p:spPr>
          <a:xfrm>
            <a:off x="5033949" y="4641802"/>
            <a:ext cx="1194489" cy="79208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b="1" dirty="0"/>
              <a:t>0.364</a:t>
            </a:r>
            <a:endParaRPr lang="en-US" b="1" dirty="0"/>
          </a:p>
        </p:txBody>
      </p:sp>
      <p:sp>
        <p:nvSpPr>
          <p:cNvPr id="40" name="TextBox 39">
            <a:extLst>
              <a:ext uri="{FF2B5EF4-FFF2-40B4-BE49-F238E27FC236}">
                <a16:creationId xmlns:a16="http://schemas.microsoft.com/office/drawing/2014/main" id="{E08BD3CD-6F77-4B28-A242-59261A798C69}"/>
              </a:ext>
            </a:extLst>
          </p:cNvPr>
          <p:cNvSpPr txBox="1"/>
          <p:nvPr/>
        </p:nvSpPr>
        <p:spPr>
          <a:xfrm>
            <a:off x="6289467" y="5587161"/>
            <a:ext cx="2873574" cy="707886"/>
          </a:xfrm>
          <a:prstGeom prst="rect">
            <a:avLst/>
          </a:prstGeom>
          <a:noFill/>
        </p:spPr>
        <p:txBody>
          <a:bodyPr wrap="square">
            <a:spAutoFit/>
          </a:bodyPr>
          <a:lstStyle/>
          <a:p>
            <a:r>
              <a:rPr lang="ar-SA" sz="20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rPr>
              <a:t>تراوحت بين </a:t>
            </a:r>
            <a:r>
              <a:rPr lang="ar-SY" sz="20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rPr>
              <a:t>0.283 عند </a:t>
            </a:r>
          </a:p>
          <a:p>
            <a:r>
              <a:rPr lang="ar-SY" sz="20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rPr>
              <a:t>و 0.375 عند </a:t>
            </a:r>
            <a:endParaRPr lang="en-US" sz="2000" b="1" dirty="0">
              <a:effectLst>
                <a:outerShdw blurRad="38100" dist="38100" dir="2700000" algn="tl">
                  <a:srgbClr val="000000">
                    <a:alpha val="43137"/>
                  </a:srgbClr>
                </a:outerShdw>
              </a:effectLst>
              <a:latin typeface="Times New Roman" panose="02020603050405020304" pitchFamily="18" charset="0"/>
              <a:cs typeface="Simplified Arabic" panose="02020603050405020304" pitchFamily="18" charset="-78"/>
            </a:endParaRPr>
          </a:p>
        </p:txBody>
      </p:sp>
      <p:sp>
        <p:nvSpPr>
          <p:cNvPr id="44" name="TextBox 43">
            <a:extLst>
              <a:ext uri="{FF2B5EF4-FFF2-40B4-BE49-F238E27FC236}">
                <a16:creationId xmlns:a16="http://schemas.microsoft.com/office/drawing/2014/main" id="{9FBEEB9D-3138-43C9-881C-C95B9C633C82}"/>
              </a:ext>
            </a:extLst>
          </p:cNvPr>
          <p:cNvSpPr txBox="1"/>
          <p:nvPr/>
        </p:nvSpPr>
        <p:spPr>
          <a:xfrm>
            <a:off x="5112617" y="5502994"/>
            <a:ext cx="1220002" cy="400110"/>
          </a:xfrm>
          <a:prstGeom prst="rect">
            <a:avLst/>
          </a:prstGeom>
          <a:noFill/>
        </p:spPr>
        <p:txBody>
          <a:bodyPr wrap="square">
            <a:spAutoFit/>
          </a:bodyPr>
          <a:lstStyle/>
          <a:p>
            <a:r>
              <a:rPr lang="en-US" sz="2000" b="1" dirty="0">
                <a:solidFill>
                  <a:srgbClr val="00B0F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rPr>
              <a:t>ISSR-15</a:t>
            </a:r>
            <a:endParaRPr lang="en-US" sz="2000" b="1" dirty="0">
              <a:solidFill>
                <a:srgbClr val="00B0F0"/>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8F3B2CD6-70FA-4C94-A510-4A8EC7B1EC44}"/>
              </a:ext>
            </a:extLst>
          </p:cNvPr>
          <p:cNvSpPr txBox="1"/>
          <p:nvPr/>
        </p:nvSpPr>
        <p:spPr>
          <a:xfrm>
            <a:off x="5112617" y="5877679"/>
            <a:ext cx="1220002" cy="400110"/>
          </a:xfrm>
          <a:prstGeom prst="rect">
            <a:avLst/>
          </a:prstGeom>
          <a:noFill/>
        </p:spPr>
        <p:txBody>
          <a:bodyPr wrap="square">
            <a:spAutoFit/>
          </a:bodyPr>
          <a:lstStyle/>
          <a:p>
            <a:r>
              <a:rPr lang="en-US" sz="20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rPr>
              <a:t>ISSR-18</a:t>
            </a:r>
            <a:endParaRPr lang="en-US" sz="2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9030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5B6A01-DFF5-444F-AA06-4C4CF9824E1E}"/>
              </a:ext>
            </a:extLst>
          </p:cNvPr>
          <p:cNvSpPr txBox="1"/>
          <p:nvPr/>
        </p:nvSpPr>
        <p:spPr>
          <a:xfrm>
            <a:off x="251520" y="-17254"/>
            <a:ext cx="8892480" cy="1202765"/>
          </a:xfrm>
          <a:prstGeom prst="rect">
            <a:avLst/>
          </a:prstGeom>
          <a:noFill/>
        </p:spPr>
        <p:txBody>
          <a:bodyPr wrap="square">
            <a:spAutoFit/>
          </a:bodyPr>
          <a:lstStyle/>
          <a:p>
            <a:pPr marL="0" marR="0" algn="ctr" rtl="1">
              <a:lnSpc>
                <a:spcPct val="115000"/>
              </a:lnSpc>
              <a:spcBef>
                <a:spcPts val="600"/>
              </a:spcBef>
              <a:spcAft>
                <a:spcPts val="1000"/>
              </a:spcAft>
            </a:pPr>
            <a:r>
              <a:rPr lang="ar-SA" sz="2600" b="1" dirty="0">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Simplified Arabic" panose="02020603050405020304" pitchFamily="18" charset="-78"/>
              </a:rPr>
              <a:t>تحديد درجة القرابة الوراثية بين الطرز المدروسة باستخد</a:t>
            </a:r>
            <a:r>
              <a:rPr lang="ar-SA" sz="26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rPr>
              <a:t>م</a:t>
            </a:r>
            <a:endParaRPr lang="en-US" sz="26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endParaRPr>
          </a:p>
          <a:p>
            <a:pPr marL="0" marR="0" algn="ctr" rtl="1">
              <a:lnSpc>
                <a:spcPct val="115000"/>
              </a:lnSpc>
              <a:spcBef>
                <a:spcPts val="600"/>
              </a:spcBef>
              <a:spcAft>
                <a:spcPts val="1000"/>
              </a:spcAft>
            </a:pPr>
            <a:r>
              <a:rPr lang="ar-SY" sz="26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rPr>
              <a:t>م</a:t>
            </a:r>
            <a:r>
              <a:rPr lang="ar-SA" sz="26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rPr>
              <a:t>صفوفة النسب المئوية لعدم التوافق </a:t>
            </a:r>
            <a:r>
              <a:rPr lang="en-US" sz="26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rPr>
              <a:t>PDV</a:t>
            </a:r>
            <a:r>
              <a:rPr lang="ar-SA" sz="2600" b="1" dirty="0">
                <a:solidFill>
                  <a:srgbClr val="C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Simplified Arabic" panose="02020603050405020304" pitchFamily="18" charset="-78"/>
              </a:rPr>
              <a:t> و </a:t>
            </a:r>
            <a:r>
              <a:rPr lang="ar-SA" sz="2600" b="1" dirty="0">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Simplified Arabic" panose="02020603050405020304" pitchFamily="18" charset="-78"/>
              </a:rPr>
              <a:t>شجرة القرابة الوراثية</a:t>
            </a:r>
            <a:endParaRPr lang="en-US" sz="2600" dirty="0">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8AEB851F-7FB9-4263-8CAF-58239B1D1095}"/>
              </a:ext>
            </a:extLst>
          </p:cNvPr>
          <p:cNvSpPr txBox="1"/>
          <p:nvPr/>
        </p:nvSpPr>
        <p:spPr>
          <a:xfrm>
            <a:off x="3491880" y="1251288"/>
            <a:ext cx="5652120" cy="2634439"/>
          </a:xfrm>
          <a:prstGeom prst="rect">
            <a:avLst/>
          </a:prstGeom>
          <a:noFill/>
        </p:spPr>
        <p:txBody>
          <a:bodyPr wrap="square">
            <a:spAutoFit/>
          </a:bodyPr>
          <a:lstStyle/>
          <a:p>
            <a:pPr marL="0" marR="0" algn="r" rtl="1">
              <a:lnSpc>
                <a:spcPct val="115000"/>
              </a:lnSpc>
              <a:spcBef>
                <a:spcPts val="0"/>
              </a:spcBef>
              <a:spcAft>
                <a:spcPts val="1000"/>
              </a:spcAft>
            </a:pP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حوراني</a:t>
            </a: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بحوث9</a:t>
            </a: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شام3</a:t>
            </a: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شام5</a:t>
            </a: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أكساد65</a:t>
            </a: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حوراني</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بحوث9</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a:t>
            </a:r>
            <a:r>
              <a:rPr lang="ar-SA" sz="1800" dirty="0">
                <a:effectLst/>
                <a:highlight>
                  <a:srgbClr val="FF0000"/>
                </a:highlight>
                <a:latin typeface="Calibri" panose="020F0502020204030204" pitchFamily="34" charset="0"/>
                <a:ea typeface="Calibri" panose="020F0502020204030204" pitchFamily="34" charset="0"/>
                <a:cs typeface="Simplified Arabic" panose="02020603050405020304" pitchFamily="18" charset="-78"/>
              </a:rPr>
              <a:t>0.6042</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شام3 </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0.4113    0.5031      ****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شام5 </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0.4113    0.4290    </a:t>
            </a:r>
            <a:r>
              <a:rPr lang="ar-SA" sz="1800" dirty="0">
                <a:effectLst/>
                <a:highlight>
                  <a:srgbClr val="FFFF00"/>
                </a:highlight>
                <a:latin typeface="Calibri" panose="020F0502020204030204" pitchFamily="34" charset="0"/>
                <a:ea typeface="Calibri" panose="020F0502020204030204" pitchFamily="34" charset="0"/>
                <a:cs typeface="Simplified Arabic" panose="02020603050405020304" pitchFamily="18" charset="-78"/>
              </a:rPr>
              <a:t>0.3272</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أكساد65</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0.4290    0.4841    0.5625    0.3768      ****    </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F2C0921-8D1D-4F33-967B-8E5872310BD7}"/>
              </a:ext>
            </a:extLst>
          </p:cNvPr>
          <p:cNvSpPr txBox="1"/>
          <p:nvPr/>
        </p:nvSpPr>
        <p:spPr>
          <a:xfrm>
            <a:off x="3319860" y="3885727"/>
            <a:ext cx="5857254" cy="3528017"/>
          </a:xfrm>
          <a:prstGeom prst="rect">
            <a:avLst/>
          </a:prstGeom>
          <a:noFill/>
        </p:spPr>
        <p:txBody>
          <a:bodyPr wrap="square">
            <a:spAutoFit/>
          </a:bodyPr>
          <a:lstStyle/>
          <a:p>
            <a:pPr marL="0" marR="0" algn="r" rtl="1">
              <a:lnSpc>
                <a:spcPct val="115000"/>
              </a:lnSpc>
              <a:spcBef>
                <a:spcPts val="0"/>
              </a:spcBef>
              <a:spcAft>
                <a:spcPts val="1000"/>
              </a:spcAft>
            </a:pP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شام10</a:t>
            </a: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جولان2</a:t>
            </a: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دوما2</a:t>
            </a: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دوما6</a:t>
            </a: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b="1" dirty="0">
                <a:effectLst/>
                <a:latin typeface="Calibri" panose="020F0502020204030204" pitchFamily="34" charset="0"/>
                <a:ea typeface="Calibri" panose="020F0502020204030204" pitchFamily="34" charset="0"/>
                <a:cs typeface="Simplified Arabic" panose="02020603050405020304" pitchFamily="18" charset="-78"/>
              </a:rPr>
              <a:t>بحوث10</a:t>
            </a: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Y" sz="1800" dirty="0">
                <a:effectLst/>
                <a:latin typeface="Calibri" panose="020F0502020204030204" pitchFamily="34" charset="0"/>
                <a:ea typeface="Calibri" panose="020F0502020204030204" pitchFamily="34" charset="0"/>
                <a:cs typeface="Simplified Arabic" panose="02020603050405020304" pitchFamily="18"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شام10</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جولان2</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0.5423      ****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دوما2</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0.6702    0.3600      ****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دوما</a:t>
            </a:r>
            <a:r>
              <a:rPr lang="en-US" sz="1800" b="1" dirty="0">
                <a:effectLst/>
                <a:latin typeface="Simplified Arabic" panose="02020603050405020304" pitchFamily="18" charset="-78"/>
                <a:ea typeface="Calibri" panose="020F0502020204030204" pitchFamily="34" charset="0"/>
                <a:cs typeface="Arial" panose="020B0604020202020204" pitchFamily="34" charset="0"/>
              </a:rPr>
              <a:t>6</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a:t>
            </a:r>
            <a:r>
              <a:rPr lang="ar-SA" sz="1800" dirty="0">
                <a:effectLst/>
                <a:highlight>
                  <a:srgbClr val="FF0000"/>
                </a:highlight>
                <a:latin typeface="Calibri" panose="020F0502020204030204" pitchFamily="34" charset="0"/>
                <a:ea typeface="Calibri" panose="020F0502020204030204" pitchFamily="34" charset="0"/>
                <a:cs typeface="Simplified Arabic" panose="02020603050405020304" pitchFamily="18" charset="-78"/>
              </a:rPr>
              <a:t>0.7655</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0.4290    </a:t>
            </a:r>
            <a:r>
              <a:rPr lang="ar-SA" sz="1800" dirty="0">
                <a:effectLst/>
                <a:highlight>
                  <a:srgbClr val="FFFF00"/>
                </a:highlight>
                <a:latin typeface="Calibri" panose="020F0502020204030204" pitchFamily="34" charset="0"/>
                <a:ea typeface="Calibri" panose="020F0502020204030204" pitchFamily="34" charset="0"/>
                <a:cs typeface="Simplified Arabic" panose="02020603050405020304" pitchFamily="18" charset="-78"/>
              </a:rPr>
              <a:t>0.2647</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0"/>
              </a:spcBef>
              <a:spcAft>
                <a:spcPts val="1000"/>
              </a:spcAft>
            </a:pPr>
            <a:r>
              <a:rPr lang="ar-SA" sz="1800" b="1" dirty="0">
                <a:effectLst/>
                <a:latin typeface="Calibri" panose="020F0502020204030204" pitchFamily="34" charset="0"/>
                <a:ea typeface="Calibri" panose="020F0502020204030204" pitchFamily="34" charset="0"/>
                <a:cs typeface="Simplified Arabic" panose="02020603050405020304" pitchFamily="18" charset="-78"/>
              </a:rPr>
              <a:t>بحوث10 </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0.5225    0.4470    0.4841    0.4841      **** </a:t>
            </a:r>
            <a:endParaRPr lang="ar-SY" sz="1800" dirty="0">
              <a:effectLst/>
              <a:latin typeface="Calibri" panose="020F0502020204030204" pitchFamily="34" charset="0"/>
              <a:ea typeface="Calibri" panose="020F0502020204030204" pitchFamily="34" charset="0"/>
              <a:cs typeface="Simplified Arabic" panose="02020603050405020304" pitchFamily="18" charset="-78"/>
            </a:endParaRPr>
          </a:p>
          <a:p>
            <a:pPr algn="just" rtl="1">
              <a:lnSpc>
                <a:spcPct val="115000"/>
              </a:lnSpc>
              <a:spcAft>
                <a:spcPts val="1000"/>
              </a:spcAft>
            </a:pPr>
            <a:r>
              <a:rPr lang="ar-SA" sz="1800" dirty="0">
                <a:effectLst/>
                <a:latin typeface="Calibri" panose="020F0502020204030204" pitchFamily="34" charset="0"/>
                <a:ea typeface="Calibri" panose="020F0502020204030204" pitchFamily="34" charset="0"/>
                <a:cs typeface="Simplified Arabic" panose="02020603050405020304" pitchFamily="18" charset="-78"/>
              </a:rPr>
              <a:t>=============================================</a:t>
            </a:r>
            <a:r>
              <a:rPr lang="ar-SY" sz="1800" dirty="0">
                <a:effectLst/>
                <a:latin typeface="Calibri" panose="020F0502020204030204" pitchFamily="34" charset="0"/>
                <a:ea typeface="Calibri" panose="020F0502020204030204" pitchFamily="34" charset="0"/>
                <a:cs typeface="Simplified Arabic" panose="02020603050405020304" pitchFamily="18" charset="-78"/>
              </a:rPr>
              <a:t>==</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15000"/>
              </a:lnSpc>
              <a:spcBef>
                <a:spcPts val="0"/>
              </a:spcBef>
              <a:spcAft>
                <a:spcPts val="1000"/>
              </a:spcAft>
            </a:pPr>
            <a:r>
              <a:rPr lang="ar-SA" sz="1800" dirty="0">
                <a:effectLst/>
                <a:latin typeface="Calibri" panose="020F0502020204030204" pitchFamily="34" charset="0"/>
                <a:ea typeface="Calibri" panose="020F0502020204030204" pitchFamily="34" charset="0"/>
                <a:cs typeface="Simplified Arabic" panose="02020603050405020304" pitchFamily="18" charset="-78"/>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صورة 1">
            <a:extLst>
              <a:ext uri="{FF2B5EF4-FFF2-40B4-BE49-F238E27FC236}">
                <a16:creationId xmlns:a16="http://schemas.microsoft.com/office/drawing/2014/main" id="{626804BF-1711-403A-87D5-A7CAB14EABEC}"/>
              </a:ext>
            </a:extLst>
          </p:cNvPr>
          <p:cNvPicPr>
            <a:picLocks noChangeAspect="1"/>
          </p:cNvPicPr>
          <p:nvPr/>
        </p:nvPicPr>
        <p:blipFill>
          <a:blip r:embed="rId2"/>
          <a:srcRect t="51965" r="58831" b="6726"/>
          <a:stretch>
            <a:fillRect/>
          </a:stretch>
        </p:blipFill>
        <p:spPr bwMode="auto">
          <a:xfrm>
            <a:off x="251148" y="3953836"/>
            <a:ext cx="3240360" cy="2787532"/>
          </a:xfrm>
          <a:prstGeom prst="rect">
            <a:avLst/>
          </a:prstGeom>
          <a:ln>
            <a:noFill/>
          </a:ln>
          <a:effectLst>
            <a:outerShdw blurRad="292100" dist="139700" dir="2700000" algn="tl" rotWithShape="0">
              <a:srgbClr val="333333">
                <a:alpha val="65000"/>
              </a:srgbClr>
            </a:outerShdw>
          </a:effectLst>
        </p:spPr>
      </p:pic>
      <p:pic>
        <p:nvPicPr>
          <p:cNvPr id="10" name="صورة 4">
            <a:extLst>
              <a:ext uri="{FF2B5EF4-FFF2-40B4-BE49-F238E27FC236}">
                <a16:creationId xmlns:a16="http://schemas.microsoft.com/office/drawing/2014/main" id="{D75723E9-1CB5-4E75-AEA2-9985D6C81D40}"/>
              </a:ext>
            </a:extLst>
          </p:cNvPr>
          <p:cNvPicPr>
            <a:picLocks noChangeAspect="1"/>
          </p:cNvPicPr>
          <p:nvPr/>
        </p:nvPicPr>
        <p:blipFill>
          <a:blip r:embed="rId3"/>
          <a:srcRect t="35371" r="61177" b="20232"/>
          <a:stretch>
            <a:fillRect/>
          </a:stretch>
        </p:blipFill>
        <p:spPr bwMode="auto">
          <a:xfrm>
            <a:off x="251148" y="1141853"/>
            <a:ext cx="3240360" cy="2787532"/>
          </a:xfrm>
          <a:prstGeom prst="rect">
            <a:avLst/>
          </a:prstGeom>
          <a:ln>
            <a:noFill/>
          </a:ln>
          <a:effectLst>
            <a:outerShdw blurRad="292100" dist="139700" dir="2700000" algn="tl" rotWithShape="0">
              <a:srgbClr val="333333">
                <a:alpha val="65000"/>
              </a:srgbClr>
            </a:outerShdw>
          </a:effectLst>
        </p:spPr>
      </p:pic>
      <p:sp>
        <p:nvSpPr>
          <p:cNvPr id="11" name="Oval 10">
            <a:extLst>
              <a:ext uri="{FF2B5EF4-FFF2-40B4-BE49-F238E27FC236}">
                <a16:creationId xmlns:a16="http://schemas.microsoft.com/office/drawing/2014/main" id="{B1F28791-2B5E-4B7F-B79F-C751DF81E2A5}"/>
              </a:ext>
            </a:extLst>
          </p:cNvPr>
          <p:cNvSpPr/>
          <p:nvPr/>
        </p:nvSpPr>
        <p:spPr>
          <a:xfrm>
            <a:off x="2633043" y="2552644"/>
            <a:ext cx="1512540" cy="911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2000" b="1" dirty="0">
                <a:effectLst>
                  <a:outerShdw blurRad="38100" dist="38100" dir="2700000" algn="tl">
                    <a:srgbClr val="000000">
                      <a:alpha val="43137"/>
                    </a:srgbClr>
                  </a:outerShdw>
                </a:effectLst>
              </a:rPr>
              <a:t>قمح قاسي</a:t>
            </a:r>
            <a:endParaRPr lang="en-US" sz="2000" b="1" dirty="0">
              <a:effectLst>
                <a:outerShdw blurRad="38100" dist="38100" dir="2700000" algn="tl">
                  <a:srgbClr val="000000">
                    <a:alpha val="43137"/>
                  </a:srgbClr>
                </a:outerShdw>
              </a:effectLst>
            </a:endParaRPr>
          </a:p>
        </p:txBody>
      </p:sp>
      <p:sp>
        <p:nvSpPr>
          <p:cNvPr id="12" name="Oval 11">
            <a:extLst>
              <a:ext uri="{FF2B5EF4-FFF2-40B4-BE49-F238E27FC236}">
                <a16:creationId xmlns:a16="http://schemas.microsoft.com/office/drawing/2014/main" id="{E8F0594D-5F7F-4C8B-9820-91D83B0660C1}"/>
              </a:ext>
            </a:extLst>
          </p:cNvPr>
          <p:cNvSpPr/>
          <p:nvPr/>
        </p:nvSpPr>
        <p:spPr>
          <a:xfrm>
            <a:off x="2639145" y="5225293"/>
            <a:ext cx="1512540" cy="911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Y" sz="2000" b="1" dirty="0">
                <a:effectLst>
                  <a:outerShdw blurRad="38100" dist="38100" dir="2700000" algn="tl">
                    <a:srgbClr val="000000">
                      <a:alpha val="43137"/>
                    </a:srgbClr>
                  </a:outerShdw>
                </a:effectLst>
              </a:rPr>
              <a:t>قمح طري</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148719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DD7D6E-E781-4E9F-8116-45C6FAA054F2}"/>
              </a:ext>
            </a:extLst>
          </p:cNvPr>
          <p:cNvSpPr txBox="1"/>
          <p:nvPr/>
        </p:nvSpPr>
        <p:spPr>
          <a:xfrm>
            <a:off x="179512" y="35818"/>
            <a:ext cx="8964488" cy="492443"/>
          </a:xfrm>
          <a:prstGeom prst="rect">
            <a:avLst/>
          </a:prstGeom>
          <a:noFill/>
        </p:spPr>
        <p:txBody>
          <a:bodyPr wrap="square">
            <a:spAutoFit/>
          </a:bodyPr>
          <a:lstStyle/>
          <a:p>
            <a:pPr algn="ctr"/>
            <a:r>
              <a:rPr lang="ar-SY" sz="2600" b="1" dirty="0">
                <a:solidFill>
                  <a:srgbClr val="C00000"/>
                </a:solidFill>
                <a:effectLst>
                  <a:outerShdw blurRad="38100" dist="38100" dir="2700000" algn="tl">
                    <a:srgbClr val="000000">
                      <a:alpha val="43137"/>
                    </a:srgbClr>
                  </a:outerShdw>
                </a:effectLst>
                <a:ea typeface="Calibri" panose="020F0502020204030204" pitchFamily="34" charset="0"/>
                <a:cs typeface="Simplified Arabic" panose="02020603050405020304" pitchFamily="18" charset="-78"/>
              </a:rPr>
              <a:t>دراسة التباينات الأليلية لمورثات الديهيدرين المسؤولة عن تحمل الجفاف</a:t>
            </a:r>
            <a:endParaRPr lang="en-US" sz="2600"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BC2203D8-B308-4BBC-975D-97C4C2D9A602}"/>
              </a:ext>
            </a:extLst>
          </p:cNvPr>
          <p:cNvSpPr txBox="1"/>
          <p:nvPr/>
        </p:nvSpPr>
        <p:spPr>
          <a:xfrm>
            <a:off x="179512" y="836712"/>
            <a:ext cx="8964488" cy="1938992"/>
          </a:xfrm>
          <a:prstGeom prst="rect">
            <a:avLst/>
          </a:prstGeom>
          <a:noFill/>
        </p:spPr>
        <p:txBody>
          <a:bodyPr wrap="square">
            <a:spAutoFit/>
          </a:bodyPr>
          <a:lstStyle/>
          <a:p>
            <a:pPr algn="r"/>
            <a:r>
              <a:rPr lang="ar-SA" sz="2400" dirty="0">
                <a:effectLst/>
                <a:ea typeface="Calibri" panose="020F0502020204030204" pitchFamily="34" charset="0"/>
                <a:cs typeface="Simplified Arabic" panose="02020603050405020304" pitchFamily="18" charset="-78"/>
              </a:rPr>
              <a:t>أظهرت نتائج دراسة تقييم التباين الأليلي لمورثات الديهيدرين المسؤولة جزئياً عن تحمل الجفاف، اختلافاً واضحاً في تعبير هذه المورثات بين الطرز الوراثية المدروسة، حيث كانت التباينات الشكلية في الوزن الجزيئي بين نظائر الموقع الواحد كبيرة أحياناً، في حين كانت على درجة عالية من التماثل في البعض الآخر، وأمكن تمييزها بسهولة على هلامة ميتافور آغاروز 4%</a:t>
            </a:r>
            <a:r>
              <a:rPr lang="ar-SY" sz="2400" dirty="0">
                <a:effectLst/>
                <a:ea typeface="Calibri" panose="020F0502020204030204" pitchFamily="34" charset="0"/>
                <a:cs typeface="Simplified Arabic" panose="02020603050405020304" pitchFamily="18" charset="-78"/>
              </a:rPr>
              <a:t> حيث أظهر تفاعل ال       ما يلي:  </a:t>
            </a:r>
            <a:endParaRPr lang="en-US" sz="2400" dirty="0"/>
          </a:p>
        </p:txBody>
      </p:sp>
      <p:sp>
        <p:nvSpPr>
          <p:cNvPr id="7" name="TextBox 6">
            <a:extLst>
              <a:ext uri="{FF2B5EF4-FFF2-40B4-BE49-F238E27FC236}">
                <a16:creationId xmlns:a16="http://schemas.microsoft.com/office/drawing/2014/main" id="{76284175-ACCF-4DD3-85D5-0DB8E0FCB491}"/>
              </a:ext>
            </a:extLst>
          </p:cNvPr>
          <p:cNvSpPr txBox="1"/>
          <p:nvPr/>
        </p:nvSpPr>
        <p:spPr>
          <a:xfrm>
            <a:off x="5148064" y="2380848"/>
            <a:ext cx="629245" cy="369332"/>
          </a:xfrm>
          <a:prstGeom prst="rect">
            <a:avLst/>
          </a:prstGeom>
          <a:noFill/>
        </p:spPr>
        <p:txBody>
          <a:bodyPr wrap="square">
            <a:spAutoFit/>
          </a:bodyPr>
          <a:lstStyle/>
          <a:p>
            <a:r>
              <a:rPr lang="en-US" sz="1800" b="1" dirty="0">
                <a:effectLst/>
                <a:latin typeface="Simplified Arabic" panose="02020603050405020304" pitchFamily="18" charset="-78"/>
                <a:ea typeface="Calibri" panose="020F0502020204030204" pitchFamily="34" charset="0"/>
              </a:rPr>
              <a:t>PCR</a:t>
            </a:r>
            <a:endParaRPr lang="en-US" dirty="0"/>
          </a:p>
        </p:txBody>
      </p:sp>
      <p:graphicFrame>
        <p:nvGraphicFramePr>
          <p:cNvPr id="10" name="Table 9">
            <a:extLst>
              <a:ext uri="{FF2B5EF4-FFF2-40B4-BE49-F238E27FC236}">
                <a16:creationId xmlns:a16="http://schemas.microsoft.com/office/drawing/2014/main" id="{9CD2CF7F-45E8-4289-B601-E797F857B44B}"/>
              </a:ext>
            </a:extLst>
          </p:cNvPr>
          <p:cNvGraphicFramePr>
            <a:graphicFrameLocks noGrp="1"/>
          </p:cNvGraphicFramePr>
          <p:nvPr>
            <p:extLst>
              <p:ext uri="{D42A27DB-BD31-4B8C-83A1-F6EECF244321}">
                <p14:modId xmlns:p14="http://schemas.microsoft.com/office/powerpoint/2010/main" val="3577207395"/>
              </p:ext>
            </p:extLst>
          </p:nvPr>
        </p:nvGraphicFramePr>
        <p:xfrm>
          <a:off x="251522" y="2798348"/>
          <a:ext cx="8820472" cy="1080121"/>
        </p:xfrm>
        <a:graphic>
          <a:graphicData uri="http://schemas.openxmlformats.org/drawingml/2006/table">
            <a:tbl>
              <a:tblPr rtl="1" firstRow="1" firstCol="1" bandRow="1">
                <a:tableStyleId>{5C22544A-7EE6-4342-B048-85BDC9FD1C3A}</a:tableStyleId>
              </a:tblPr>
              <a:tblGrid>
                <a:gridCol w="907931">
                  <a:extLst>
                    <a:ext uri="{9D8B030D-6E8A-4147-A177-3AD203B41FA5}">
                      <a16:colId xmlns:a16="http://schemas.microsoft.com/office/drawing/2014/main" val="1719017989"/>
                    </a:ext>
                  </a:extLst>
                </a:gridCol>
                <a:gridCol w="697976">
                  <a:extLst>
                    <a:ext uri="{9D8B030D-6E8A-4147-A177-3AD203B41FA5}">
                      <a16:colId xmlns:a16="http://schemas.microsoft.com/office/drawing/2014/main" val="704247241"/>
                    </a:ext>
                  </a:extLst>
                </a:gridCol>
                <a:gridCol w="697176">
                  <a:extLst>
                    <a:ext uri="{9D8B030D-6E8A-4147-A177-3AD203B41FA5}">
                      <a16:colId xmlns:a16="http://schemas.microsoft.com/office/drawing/2014/main" val="923398318"/>
                    </a:ext>
                  </a:extLst>
                </a:gridCol>
                <a:gridCol w="697176">
                  <a:extLst>
                    <a:ext uri="{9D8B030D-6E8A-4147-A177-3AD203B41FA5}">
                      <a16:colId xmlns:a16="http://schemas.microsoft.com/office/drawing/2014/main" val="981565347"/>
                    </a:ext>
                  </a:extLst>
                </a:gridCol>
                <a:gridCol w="697176">
                  <a:extLst>
                    <a:ext uri="{9D8B030D-6E8A-4147-A177-3AD203B41FA5}">
                      <a16:colId xmlns:a16="http://schemas.microsoft.com/office/drawing/2014/main" val="1431901613"/>
                    </a:ext>
                  </a:extLst>
                </a:gridCol>
                <a:gridCol w="821385">
                  <a:extLst>
                    <a:ext uri="{9D8B030D-6E8A-4147-A177-3AD203B41FA5}">
                      <a16:colId xmlns:a16="http://schemas.microsoft.com/office/drawing/2014/main" val="811329391"/>
                    </a:ext>
                  </a:extLst>
                </a:gridCol>
                <a:gridCol w="821385">
                  <a:extLst>
                    <a:ext uri="{9D8B030D-6E8A-4147-A177-3AD203B41FA5}">
                      <a16:colId xmlns:a16="http://schemas.microsoft.com/office/drawing/2014/main" val="3204557376"/>
                    </a:ext>
                  </a:extLst>
                </a:gridCol>
                <a:gridCol w="689963">
                  <a:extLst>
                    <a:ext uri="{9D8B030D-6E8A-4147-A177-3AD203B41FA5}">
                      <a16:colId xmlns:a16="http://schemas.microsoft.com/office/drawing/2014/main" val="2119262949"/>
                    </a:ext>
                  </a:extLst>
                </a:gridCol>
                <a:gridCol w="687558">
                  <a:extLst>
                    <a:ext uri="{9D8B030D-6E8A-4147-A177-3AD203B41FA5}">
                      <a16:colId xmlns:a16="http://schemas.microsoft.com/office/drawing/2014/main" val="3623951495"/>
                    </a:ext>
                  </a:extLst>
                </a:gridCol>
                <a:gridCol w="701183">
                  <a:extLst>
                    <a:ext uri="{9D8B030D-6E8A-4147-A177-3AD203B41FA5}">
                      <a16:colId xmlns:a16="http://schemas.microsoft.com/office/drawing/2014/main" val="2489954783"/>
                    </a:ext>
                  </a:extLst>
                </a:gridCol>
                <a:gridCol w="701183">
                  <a:extLst>
                    <a:ext uri="{9D8B030D-6E8A-4147-A177-3AD203B41FA5}">
                      <a16:colId xmlns:a16="http://schemas.microsoft.com/office/drawing/2014/main" val="2459366059"/>
                    </a:ext>
                  </a:extLst>
                </a:gridCol>
                <a:gridCol w="700380">
                  <a:extLst>
                    <a:ext uri="{9D8B030D-6E8A-4147-A177-3AD203B41FA5}">
                      <a16:colId xmlns:a16="http://schemas.microsoft.com/office/drawing/2014/main" val="1194532116"/>
                    </a:ext>
                  </a:extLst>
                </a:gridCol>
              </a:tblGrid>
              <a:tr h="268218">
                <a:tc rowSpan="2">
                  <a:txBody>
                    <a:bodyPr/>
                    <a:lstStyle/>
                    <a:p>
                      <a:pPr marL="0" marR="0" algn="ctr" rtl="1">
                        <a:lnSpc>
                          <a:spcPct val="115000"/>
                        </a:lnSpc>
                        <a:spcBef>
                          <a:spcPts val="0"/>
                        </a:spcBef>
                        <a:spcAft>
                          <a:spcPts val="0"/>
                        </a:spcAft>
                      </a:pPr>
                      <a:r>
                        <a:rPr lang="ar-SA" sz="1200" b="1" dirty="0">
                          <a:effectLst/>
                        </a:rPr>
                        <a:t>مورثة الديهيدرين</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gridSpan="5">
                  <a:txBody>
                    <a:bodyPr/>
                    <a:lstStyle/>
                    <a:p>
                      <a:pPr marL="0" marR="0" algn="ctr" rtl="1">
                        <a:lnSpc>
                          <a:spcPct val="115000"/>
                        </a:lnSpc>
                        <a:spcBef>
                          <a:spcPts val="0"/>
                        </a:spcBef>
                        <a:spcAft>
                          <a:spcPts val="0"/>
                        </a:spcAft>
                      </a:pPr>
                      <a:r>
                        <a:rPr lang="ar-SA" sz="1200" b="1">
                          <a:effectLst/>
                        </a:rPr>
                        <a:t>القمح الطري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rtl="1">
                        <a:lnSpc>
                          <a:spcPct val="115000"/>
                        </a:lnSpc>
                        <a:spcBef>
                          <a:spcPts val="0"/>
                        </a:spcBef>
                        <a:spcAft>
                          <a:spcPts val="0"/>
                        </a:spcAft>
                      </a:pPr>
                      <a:r>
                        <a:rPr lang="ar-SA" sz="1200" b="1">
                          <a:effectLst/>
                        </a:rPr>
                        <a:t>القمح القاسي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rPr>
                        <a:t>عدد الأنماط</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1822590311"/>
                  </a:ext>
                </a:extLst>
              </a:tr>
              <a:tr h="536436">
                <a:tc vMerge="1">
                  <a:txBody>
                    <a:bodyPr/>
                    <a:lstStyle/>
                    <a:p>
                      <a:endParaRPr lang="en-US"/>
                    </a:p>
                  </a:txBody>
                  <a:tcPr/>
                </a:tc>
                <a:tc>
                  <a:txBody>
                    <a:bodyPr/>
                    <a:lstStyle/>
                    <a:p>
                      <a:pPr marL="0" marR="0" algn="ctr" rtl="1">
                        <a:lnSpc>
                          <a:spcPct val="115000"/>
                        </a:lnSpc>
                        <a:spcBef>
                          <a:spcPts val="0"/>
                        </a:spcBef>
                        <a:spcAft>
                          <a:spcPts val="0"/>
                        </a:spcAft>
                      </a:pPr>
                      <a:r>
                        <a:rPr lang="ar-SA" sz="1200" b="1">
                          <a:effectLst/>
                        </a:rPr>
                        <a:t>دوما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دوما 6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جولان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بحوث 10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أكساد65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بحوث 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 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حوراني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vMerge="1">
                  <a:txBody>
                    <a:bodyPr/>
                    <a:lstStyle/>
                    <a:p>
                      <a:endParaRPr lang="en-US"/>
                    </a:p>
                  </a:txBody>
                  <a:tcPr/>
                </a:tc>
                <a:extLst>
                  <a:ext uri="{0D108BD9-81ED-4DB2-BD59-A6C34878D82A}">
                    <a16:rowId xmlns:a16="http://schemas.microsoft.com/office/drawing/2014/main" val="3488720507"/>
                  </a:ext>
                </a:extLst>
              </a:tr>
              <a:tr h="275467">
                <a:tc>
                  <a:txBody>
                    <a:bodyPr/>
                    <a:lstStyle/>
                    <a:p>
                      <a:pPr marL="0" marR="0" algn="ctr" rtl="1">
                        <a:lnSpc>
                          <a:spcPct val="115000"/>
                        </a:lnSpc>
                        <a:spcBef>
                          <a:spcPts val="0"/>
                        </a:spcBef>
                        <a:spcAft>
                          <a:spcPts val="0"/>
                        </a:spcAft>
                      </a:pPr>
                      <a:r>
                        <a:rPr lang="en-US" sz="1200" b="1">
                          <a:effectLst/>
                        </a:rPr>
                        <a:t>Dhn12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4</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1128590099"/>
                  </a:ext>
                </a:extLst>
              </a:tr>
            </a:tbl>
          </a:graphicData>
        </a:graphic>
      </p:graphicFrame>
      <p:graphicFrame>
        <p:nvGraphicFramePr>
          <p:cNvPr id="12" name="Table 11">
            <a:extLst>
              <a:ext uri="{FF2B5EF4-FFF2-40B4-BE49-F238E27FC236}">
                <a16:creationId xmlns:a16="http://schemas.microsoft.com/office/drawing/2014/main" id="{9016B998-B45E-40CC-9F93-0BF09FDFBBE9}"/>
              </a:ext>
            </a:extLst>
          </p:cNvPr>
          <p:cNvGraphicFramePr>
            <a:graphicFrameLocks noGrp="1"/>
          </p:cNvGraphicFramePr>
          <p:nvPr>
            <p:extLst>
              <p:ext uri="{D42A27DB-BD31-4B8C-83A1-F6EECF244321}">
                <p14:modId xmlns:p14="http://schemas.microsoft.com/office/powerpoint/2010/main" val="370884918"/>
              </p:ext>
            </p:extLst>
          </p:nvPr>
        </p:nvGraphicFramePr>
        <p:xfrm>
          <a:off x="251520" y="3901113"/>
          <a:ext cx="8820474" cy="1366563"/>
        </p:xfrm>
        <a:graphic>
          <a:graphicData uri="http://schemas.openxmlformats.org/drawingml/2006/table">
            <a:tbl>
              <a:tblPr rtl="1" firstRow="1" firstCol="1" bandRow="1">
                <a:tableStyleId>{5C22544A-7EE6-4342-B048-85BDC9FD1C3A}</a:tableStyleId>
              </a:tblPr>
              <a:tblGrid>
                <a:gridCol w="908014">
                  <a:extLst>
                    <a:ext uri="{9D8B030D-6E8A-4147-A177-3AD203B41FA5}">
                      <a16:colId xmlns:a16="http://schemas.microsoft.com/office/drawing/2014/main" val="1556031375"/>
                    </a:ext>
                  </a:extLst>
                </a:gridCol>
                <a:gridCol w="683615">
                  <a:extLst>
                    <a:ext uri="{9D8B030D-6E8A-4147-A177-3AD203B41FA5}">
                      <a16:colId xmlns:a16="http://schemas.microsoft.com/office/drawing/2014/main" val="1297001506"/>
                    </a:ext>
                  </a:extLst>
                </a:gridCol>
                <a:gridCol w="698041">
                  <a:extLst>
                    <a:ext uri="{9D8B030D-6E8A-4147-A177-3AD203B41FA5}">
                      <a16:colId xmlns:a16="http://schemas.microsoft.com/office/drawing/2014/main" val="469297746"/>
                    </a:ext>
                  </a:extLst>
                </a:gridCol>
                <a:gridCol w="698041">
                  <a:extLst>
                    <a:ext uri="{9D8B030D-6E8A-4147-A177-3AD203B41FA5}">
                      <a16:colId xmlns:a16="http://schemas.microsoft.com/office/drawing/2014/main" val="2365784007"/>
                    </a:ext>
                  </a:extLst>
                </a:gridCol>
                <a:gridCol w="690827">
                  <a:extLst>
                    <a:ext uri="{9D8B030D-6E8A-4147-A177-3AD203B41FA5}">
                      <a16:colId xmlns:a16="http://schemas.microsoft.com/office/drawing/2014/main" val="2439172624"/>
                    </a:ext>
                  </a:extLst>
                </a:gridCol>
                <a:gridCol w="821459">
                  <a:extLst>
                    <a:ext uri="{9D8B030D-6E8A-4147-A177-3AD203B41FA5}">
                      <a16:colId xmlns:a16="http://schemas.microsoft.com/office/drawing/2014/main" val="3176146736"/>
                    </a:ext>
                  </a:extLst>
                </a:gridCol>
                <a:gridCol w="821459">
                  <a:extLst>
                    <a:ext uri="{9D8B030D-6E8A-4147-A177-3AD203B41FA5}">
                      <a16:colId xmlns:a16="http://schemas.microsoft.com/office/drawing/2014/main" val="3677316760"/>
                    </a:ext>
                  </a:extLst>
                </a:gridCol>
                <a:gridCol w="698041">
                  <a:extLst>
                    <a:ext uri="{9D8B030D-6E8A-4147-A177-3AD203B41FA5}">
                      <a16:colId xmlns:a16="http://schemas.microsoft.com/office/drawing/2014/main" val="975850947"/>
                    </a:ext>
                  </a:extLst>
                </a:gridCol>
                <a:gridCol w="698041">
                  <a:extLst>
                    <a:ext uri="{9D8B030D-6E8A-4147-A177-3AD203B41FA5}">
                      <a16:colId xmlns:a16="http://schemas.microsoft.com/office/drawing/2014/main" val="1048331701"/>
                    </a:ext>
                  </a:extLst>
                </a:gridCol>
                <a:gridCol w="701246">
                  <a:extLst>
                    <a:ext uri="{9D8B030D-6E8A-4147-A177-3AD203B41FA5}">
                      <a16:colId xmlns:a16="http://schemas.microsoft.com/office/drawing/2014/main" val="2754682426"/>
                    </a:ext>
                  </a:extLst>
                </a:gridCol>
                <a:gridCol w="701246">
                  <a:extLst>
                    <a:ext uri="{9D8B030D-6E8A-4147-A177-3AD203B41FA5}">
                      <a16:colId xmlns:a16="http://schemas.microsoft.com/office/drawing/2014/main" val="1125720817"/>
                    </a:ext>
                  </a:extLst>
                </a:gridCol>
                <a:gridCol w="700444">
                  <a:extLst>
                    <a:ext uri="{9D8B030D-6E8A-4147-A177-3AD203B41FA5}">
                      <a16:colId xmlns:a16="http://schemas.microsoft.com/office/drawing/2014/main" val="1776531373"/>
                    </a:ext>
                  </a:extLst>
                </a:gridCol>
              </a:tblGrid>
              <a:tr h="271843">
                <a:tc rowSpan="2">
                  <a:txBody>
                    <a:bodyPr/>
                    <a:lstStyle/>
                    <a:p>
                      <a:pPr marL="0" marR="0" algn="ctr" rtl="1">
                        <a:lnSpc>
                          <a:spcPct val="115000"/>
                        </a:lnSpc>
                        <a:spcBef>
                          <a:spcPts val="0"/>
                        </a:spcBef>
                        <a:spcAft>
                          <a:spcPts val="0"/>
                        </a:spcAft>
                      </a:pPr>
                      <a:r>
                        <a:rPr lang="ar-SA" sz="1200" b="1" dirty="0">
                          <a:effectLst/>
                        </a:rPr>
                        <a:t>مورثة الديهيدرين</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gridSpan="5">
                  <a:txBody>
                    <a:bodyPr/>
                    <a:lstStyle/>
                    <a:p>
                      <a:pPr marL="0" marR="0" algn="ctr" rtl="1">
                        <a:lnSpc>
                          <a:spcPct val="115000"/>
                        </a:lnSpc>
                        <a:spcBef>
                          <a:spcPts val="0"/>
                        </a:spcBef>
                        <a:spcAft>
                          <a:spcPts val="0"/>
                        </a:spcAft>
                      </a:pPr>
                      <a:r>
                        <a:rPr lang="ar-SA" sz="1200" b="1" dirty="0">
                          <a:effectLst/>
                        </a:rPr>
                        <a:t>القمح الطري</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rtl="1">
                        <a:lnSpc>
                          <a:spcPct val="115000"/>
                        </a:lnSpc>
                        <a:spcBef>
                          <a:spcPts val="0"/>
                        </a:spcBef>
                        <a:spcAft>
                          <a:spcPts val="0"/>
                        </a:spcAft>
                      </a:pPr>
                      <a:r>
                        <a:rPr lang="ar-SA" sz="1200" b="1">
                          <a:effectLst/>
                        </a:rPr>
                        <a:t>القمح القاسي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rPr>
                        <a:t>عدد الأنماط</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2417945006"/>
                  </a:ext>
                </a:extLst>
              </a:tr>
              <a:tr h="543687">
                <a:tc vMerge="1">
                  <a:txBody>
                    <a:bodyPr/>
                    <a:lstStyle/>
                    <a:p>
                      <a:endParaRPr lang="en-US"/>
                    </a:p>
                  </a:txBody>
                  <a:tcPr/>
                </a:tc>
                <a:tc>
                  <a:txBody>
                    <a:bodyPr/>
                    <a:lstStyle/>
                    <a:p>
                      <a:pPr marL="0" marR="0" algn="ctr" rtl="1">
                        <a:lnSpc>
                          <a:spcPct val="115000"/>
                        </a:lnSpc>
                        <a:spcBef>
                          <a:spcPts val="0"/>
                        </a:spcBef>
                        <a:spcAft>
                          <a:spcPts val="0"/>
                        </a:spcAft>
                      </a:pPr>
                      <a:r>
                        <a:rPr lang="ar-SA" sz="1200" b="1">
                          <a:effectLst/>
                        </a:rPr>
                        <a:t>دوما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دوما 6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جولان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بحوث 10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شام 10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أكساد65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بحوث 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 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حوراني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vMerge="1">
                  <a:txBody>
                    <a:bodyPr/>
                    <a:lstStyle/>
                    <a:p>
                      <a:endParaRPr lang="en-US"/>
                    </a:p>
                  </a:txBody>
                  <a:tcPr/>
                </a:tc>
                <a:extLst>
                  <a:ext uri="{0D108BD9-81ED-4DB2-BD59-A6C34878D82A}">
                    <a16:rowId xmlns:a16="http://schemas.microsoft.com/office/drawing/2014/main" val="4127014721"/>
                  </a:ext>
                </a:extLst>
              </a:tr>
              <a:tr h="271843">
                <a:tc rowSpan="2">
                  <a:txBody>
                    <a:bodyPr/>
                    <a:lstStyle/>
                    <a:p>
                      <a:pPr marL="0" marR="0" algn="ctr" rtl="1">
                        <a:lnSpc>
                          <a:spcPct val="115000"/>
                        </a:lnSpc>
                        <a:spcBef>
                          <a:spcPts val="0"/>
                        </a:spcBef>
                        <a:spcAft>
                          <a:spcPts val="0"/>
                        </a:spcAft>
                      </a:pPr>
                      <a:r>
                        <a:rPr lang="en-US" sz="1200" b="1" dirty="0">
                          <a:effectLst/>
                        </a:rPr>
                        <a:t>Dhn6</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rowSpan="2">
                  <a:txBody>
                    <a:bodyPr/>
                    <a:lstStyle/>
                    <a:p>
                      <a:pPr marL="0" marR="0" algn="ctr" rtl="1">
                        <a:lnSpc>
                          <a:spcPct val="115000"/>
                        </a:lnSpc>
                        <a:spcBef>
                          <a:spcPts val="0"/>
                        </a:spcBef>
                        <a:spcAft>
                          <a:spcPts val="0"/>
                        </a:spcAft>
                      </a:pPr>
                      <a:r>
                        <a:rPr lang="ar-SA" sz="1200" b="1">
                          <a:effectLst/>
                        </a:rPr>
                        <a:t>13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4052425883"/>
                  </a:ext>
                </a:extLst>
              </a:tr>
              <a:tr h="279190">
                <a:tc vMerge="1">
                  <a:txBody>
                    <a:bodyPr/>
                    <a:lstStyle/>
                    <a:p>
                      <a:endParaRPr lang="en-US"/>
                    </a:p>
                  </a:txBody>
                  <a:tcPr/>
                </a:tc>
                <a:tc>
                  <a:txBody>
                    <a:bodyPr/>
                    <a:lstStyle/>
                    <a:p>
                      <a:pPr marL="0" marR="0" algn="ctr" rtl="1">
                        <a:lnSpc>
                          <a:spcPct val="115000"/>
                        </a:lnSpc>
                        <a:spcBef>
                          <a:spcPts val="0"/>
                        </a:spcBef>
                        <a:spcAft>
                          <a:spcPts val="0"/>
                        </a:spcAft>
                      </a:pPr>
                      <a:r>
                        <a:rPr lang="ar-SA"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dirty="0">
                          <a:effectLst/>
                        </a:rPr>
                        <a:t>B</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vMerge="1">
                  <a:txBody>
                    <a:bodyPr/>
                    <a:lstStyle/>
                    <a:p>
                      <a:endParaRPr lang="en-US"/>
                    </a:p>
                  </a:txBody>
                  <a:tcPr/>
                </a:tc>
                <a:extLst>
                  <a:ext uri="{0D108BD9-81ED-4DB2-BD59-A6C34878D82A}">
                    <a16:rowId xmlns:a16="http://schemas.microsoft.com/office/drawing/2014/main" val="554070086"/>
                  </a:ext>
                </a:extLst>
              </a:tr>
            </a:tbl>
          </a:graphicData>
        </a:graphic>
      </p:graphicFrame>
      <p:graphicFrame>
        <p:nvGraphicFramePr>
          <p:cNvPr id="13" name="Table 12">
            <a:extLst>
              <a:ext uri="{FF2B5EF4-FFF2-40B4-BE49-F238E27FC236}">
                <a16:creationId xmlns:a16="http://schemas.microsoft.com/office/drawing/2014/main" id="{89C5546A-93DC-40AF-89EF-625F2376A5C5}"/>
              </a:ext>
            </a:extLst>
          </p:cNvPr>
          <p:cNvGraphicFramePr>
            <a:graphicFrameLocks noGrp="1"/>
          </p:cNvGraphicFramePr>
          <p:nvPr>
            <p:extLst>
              <p:ext uri="{D42A27DB-BD31-4B8C-83A1-F6EECF244321}">
                <p14:modId xmlns:p14="http://schemas.microsoft.com/office/powerpoint/2010/main" val="113096649"/>
              </p:ext>
            </p:extLst>
          </p:nvPr>
        </p:nvGraphicFramePr>
        <p:xfrm>
          <a:off x="251519" y="5290320"/>
          <a:ext cx="8820474" cy="1612575"/>
        </p:xfrm>
        <a:graphic>
          <a:graphicData uri="http://schemas.openxmlformats.org/drawingml/2006/table">
            <a:tbl>
              <a:tblPr rtl="1" firstRow="1" firstCol="1" bandRow="1">
                <a:tableStyleId>{5C22544A-7EE6-4342-B048-85BDC9FD1C3A}</a:tableStyleId>
              </a:tblPr>
              <a:tblGrid>
                <a:gridCol w="898557">
                  <a:extLst>
                    <a:ext uri="{9D8B030D-6E8A-4147-A177-3AD203B41FA5}">
                      <a16:colId xmlns:a16="http://schemas.microsoft.com/office/drawing/2014/main" val="815731767"/>
                    </a:ext>
                  </a:extLst>
                </a:gridCol>
                <a:gridCol w="756471">
                  <a:extLst>
                    <a:ext uri="{9D8B030D-6E8A-4147-A177-3AD203B41FA5}">
                      <a16:colId xmlns:a16="http://schemas.microsoft.com/office/drawing/2014/main" val="4233894459"/>
                    </a:ext>
                  </a:extLst>
                </a:gridCol>
                <a:gridCol w="756471">
                  <a:extLst>
                    <a:ext uri="{9D8B030D-6E8A-4147-A177-3AD203B41FA5}">
                      <a16:colId xmlns:a16="http://schemas.microsoft.com/office/drawing/2014/main" val="3192556627"/>
                    </a:ext>
                  </a:extLst>
                </a:gridCol>
                <a:gridCol w="756471">
                  <a:extLst>
                    <a:ext uri="{9D8B030D-6E8A-4147-A177-3AD203B41FA5}">
                      <a16:colId xmlns:a16="http://schemas.microsoft.com/office/drawing/2014/main" val="2007003579"/>
                    </a:ext>
                  </a:extLst>
                </a:gridCol>
                <a:gridCol w="662806">
                  <a:extLst>
                    <a:ext uri="{9D8B030D-6E8A-4147-A177-3AD203B41FA5}">
                      <a16:colId xmlns:a16="http://schemas.microsoft.com/office/drawing/2014/main" val="2561144054"/>
                    </a:ext>
                  </a:extLst>
                </a:gridCol>
                <a:gridCol w="813624">
                  <a:extLst>
                    <a:ext uri="{9D8B030D-6E8A-4147-A177-3AD203B41FA5}">
                      <a16:colId xmlns:a16="http://schemas.microsoft.com/office/drawing/2014/main" val="3709238040"/>
                    </a:ext>
                  </a:extLst>
                </a:gridCol>
                <a:gridCol w="813624">
                  <a:extLst>
                    <a:ext uri="{9D8B030D-6E8A-4147-A177-3AD203B41FA5}">
                      <a16:colId xmlns:a16="http://schemas.microsoft.com/office/drawing/2014/main" val="137414081"/>
                    </a:ext>
                  </a:extLst>
                </a:gridCol>
                <a:gridCol w="662806">
                  <a:extLst>
                    <a:ext uri="{9D8B030D-6E8A-4147-A177-3AD203B41FA5}">
                      <a16:colId xmlns:a16="http://schemas.microsoft.com/office/drawing/2014/main" val="163495895"/>
                    </a:ext>
                  </a:extLst>
                </a:gridCol>
                <a:gridCol w="662806">
                  <a:extLst>
                    <a:ext uri="{9D8B030D-6E8A-4147-A177-3AD203B41FA5}">
                      <a16:colId xmlns:a16="http://schemas.microsoft.com/office/drawing/2014/main" val="658489596"/>
                    </a:ext>
                  </a:extLst>
                </a:gridCol>
                <a:gridCol w="680269">
                  <a:extLst>
                    <a:ext uri="{9D8B030D-6E8A-4147-A177-3AD203B41FA5}">
                      <a16:colId xmlns:a16="http://schemas.microsoft.com/office/drawing/2014/main" val="3439731474"/>
                    </a:ext>
                  </a:extLst>
                </a:gridCol>
                <a:gridCol w="680269">
                  <a:extLst>
                    <a:ext uri="{9D8B030D-6E8A-4147-A177-3AD203B41FA5}">
                      <a16:colId xmlns:a16="http://schemas.microsoft.com/office/drawing/2014/main" val="450987213"/>
                    </a:ext>
                  </a:extLst>
                </a:gridCol>
                <a:gridCol w="676300">
                  <a:extLst>
                    <a:ext uri="{9D8B030D-6E8A-4147-A177-3AD203B41FA5}">
                      <a16:colId xmlns:a16="http://schemas.microsoft.com/office/drawing/2014/main" val="1798773217"/>
                    </a:ext>
                  </a:extLst>
                </a:gridCol>
              </a:tblGrid>
              <a:tr h="253162">
                <a:tc rowSpan="2">
                  <a:txBody>
                    <a:bodyPr/>
                    <a:lstStyle/>
                    <a:p>
                      <a:pPr marL="0" marR="0" algn="ctr" rtl="1">
                        <a:lnSpc>
                          <a:spcPct val="115000"/>
                        </a:lnSpc>
                        <a:spcBef>
                          <a:spcPts val="0"/>
                        </a:spcBef>
                        <a:spcAft>
                          <a:spcPts val="0"/>
                        </a:spcAft>
                      </a:pPr>
                      <a:r>
                        <a:rPr lang="ar-SA" sz="1200" b="1" dirty="0">
                          <a:effectLst/>
                        </a:rPr>
                        <a:t>مورثة الديهيدرين</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gridSpan="5">
                  <a:txBody>
                    <a:bodyPr/>
                    <a:lstStyle/>
                    <a:p>
                      <a:pPr marL="0" marR="0" algn="ctr" rtl="1">
                        <a:lnSpc>
                          <a:spcPct val="115000"/>
                        </a:lnSpc>
                        <a:spcBef>
                          <a:spcPts val="0"/>
                        </a:spcBef>
                        <a:spcAft>
                          <a:spcPts val="0"/>
                        </a:spcAft>
                      </a:pPr>
                      <a:r>
                        <a:rPr lang="ar-SA" sz="1200" b="1">
                          <a:effectLst/>
                        </a:rPr>
                        <a:t>القمح الطري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rtl="1">
                        <a:lnSpc>
                          <a:spcPct val="115000"/>
                        </a:lnSpc>
                        <a:spcBef>
                          <a:spcPts val="0"/>
                        </a:spcBef>
                        <a:spcAft>
                          <a:spcPts val="0"/>
                        </a:spcAft>
                      </a:pPr>
                      <a:r>
                        <a:rPr lang="ar-SA" sz="1200" b="1">
                          <a:effectLst/>
                        </a:rPr>
                        <a:t>القمح القاسي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rPr>
                        <a:t>عدد الأنماط</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4131954535"/>
                  </a:ext>
                </a:extLst>
              </a:tr>
              <a:tr h="506325">
                <a:tc vMerge="1">
                  <a:txBody>
                    <a:bodyPr/>
                    <a:lstStyle/>
                    <a:p>
                      <a:endParaRPr lang="en-US"/>
                    </a:p>
                  </a:txBody>
                  <a:tcPr/>
                </a:tc>
                <a:tc>
                  <a:txBody>
                    <a:bodyPr/>
                    <a:lstStyle/>
                    <a:p>
                      <a:pPr marL="0" marR="0" algn="ctr" rtl="1">
                        <a:lnSpc>
                          <a:spcPct val="115000"/>
                        </a:lnSpc>
                        <a:spcBef>
                          <a:spcPts val="0"/>
                        </a:spcBef>
                        <a:spcAft>
                          <a:spcPts val="0"/>
                        </a:spcAft>
                      </a:pPr>
                      <a:r>
                        <a:rPr lang="ar-SA" sz="1200" b="1">
                          <a:effectLst/>
                        </a:rPr>
                        <a:t>دوما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دوما 6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جولان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بحوث 10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أكساد65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بحوث 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 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حوراني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vMerge="1">
                  <a:txBody>
                    <a:bodyPr/>
                    <a:lstStyle/>
                    <a:p>
                      <a:endParaRPr lang="en-US"/>
                    </a:p>
                  </a:txBody>
                  <a:tcPr/>
                </a:tc>
                <a:extLst>
                  <a:ext uri="{0D108BD9-81ED-4DB2-BD59-A6C34878D82A}">
                    <a16:rowId xmlns:a16="http://schemas.microsoft.com/office/drawing/2014/main" val="439068142"/>
                  </a:ext>
                </a:extLst>
              </a:tr>
              <a:tr h="253162">
                <a:tc rowSpan="3">
                  <a:txBody>
                    <a:bodyPr/>
                    <a:lstStyle/>
                    <a:p>
                      <a:pPr marL="0" marR="0" algn="ctr" rtl="1">
                        <a:lnSpc>
                          <a:spcPct val="115000"/>
                        </a:lnSpc>
                        <a:spcBef>
                          <a:spcPts val="0"/>
                        </a:spcBef>
                        <a:spcAft>
                          <a:spcPts val="0"/>
                        </a:spcAft>
                      </a:pPr>
                      <a:r>
                        <a:rPr lang="en-US" sz="1200" b="1">
                          <a:effectLst/>
                        </a:rPr>
                        <a:t>Dhn3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rowSpan="3">
                  <a:txBody>
                    <a:bodyPr/>
                    <a:lstStyle/>
                    <a:p>
                      <a:pPr marL="0" marR="0" algn="ctr" rtl="1">
                        <a:lnSpc>
                          <a:spcPct val="115000"/>
                        </a:lnSpc>
                        <a:spcBef>
                          <a:spcPts val="0"/>
                        </a:spcBef>
                        <a:spcAft>
                          <a:spcPts val="0"/>
                        </a:spcAft>
                      </a:pPr>
                      <a:r>
                        <a:rPr lang="ar-SY" sz="1200" b="1">
                          <a:effectLst/>
                        </a:rPr>
                        <a:t>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1663243667"/>
                  </a:ext>
                </a:extLst>
              </a:tr>
              <a:tr h="253162">
                <a:tc vMerge="1">
                  <a:txBody>
                    <a:bodyPr/>
                    <a:lstStyle/>
                    <a:p>
                      <a:endParaRPr lang="en-US"/>
                    </a:p>
                  </a:txBody>
                  <a:tcP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dirty="0">
                          <a:effectLst/>
                        </a:rPr>
                        <a:t>----</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vMerge="1">
                  <a:txBody>
                    <a:bodyPr/>
                    <a:lstStyle/>
                    <a:p>
                      <a:endParaRPr lang="en-US"/>
                    </a:p>
                  </a:txBody>
                  <a:tcPr/>
                </a:tc>
                <a:extLst>
                  <a:ext uri="{0D108BD9-81ED-4DB2-BD59-A6C34878D82A}">
                    <a16:rowId xmlns:a16="http://schemas.microsoft.com/office/drawing/2014/main" val="2136073926"/>
                  </a:ext>
                </a:extLst>
              </a:tr>
              <a:tr h="346764">
                <a:tc vMerge="1">
                  <a:txBody>
                    <a:bodyPr/>
                    <a:lstStyle/>
                    <a:p>
                      <a:endParaRPr lang="en-US"/>
                    </a:p>
                  </a:txBody>
                  <a:tcP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dirty="0">
                          <a:effectLst/>
                        </a:rPr>
                        <a:t>C</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dirty="0">
                          <a:effectLst/>
                        </a:rPr>
                        <a:t>-----</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dirty="0">
                          <a:effectLst/>
                        </a:rPr>
                        <a:t>C</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dirty="0">
                          <a:effectLst/>
                        </a:rPr>
                        <a:t>C</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vMerge="1">
                  <a:txBody>
                    <a:bodyPr/>
                    <a:lstStyle/>
                    <a:p>
                      <a:endParaRPr lang="en-US"/>
                    </a:p>
                  </a:txBody>
                  <a:tcPr/>
                </a:tc>
                <a:extLst>
                  <a:ext uri="{0D108BD9-81ED-4DB2-BD59-A6C34878D82A}">
                    <a16:rowId xmlns:a16="http://schemas.microsoft.com/office/drawing/2014/main" val="999349056"/>
                  </a:ext>
                </a:extLst>
              </a:tr>
            </a:tbl>
          </a:graphicData>
        </a:graphic>
      </p:graphicFrame>
    </p:spTree>
    <p:extLst>
      <p:ext uri="{BB962C8B-B14F-4D97-AF65-F5344CB8AC3E}">
        <p14:creationId xmlns:p14="http://schemas.microsoft.com/office/powerpoint/2010/main" val="3279039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480C8E-9F9B-41F6-94E6-80142C5D3E05}"/>
              </a:ext>
            </a:extLst>
          </p:cNvPr>
          <p:cNvSpPr txBox="1"/>
          <p:nvPr/>
        </p:nvSpPr>
        <p:spPr>
          <a:xfrm>
            <a:off x="179512" y="35818"/>
            <a:ext cx="8964488" cy="492443"/>
          </a:xfrm>
          <a:prstGeom prst="rect">
            <a:avLst/>
          </a:prstGeom>
          <a:noFill/>
        </p:spPr>
        <p:txBody>
          <a:bodyPr wrap="square">
            <a:spAutoFit/>
          </a:bodyPr>
          <a:lstStyle/>
          <a:p>
            <a:pPr algn="ctr"/>
            <a:r>
              <a:rPr lang="ar-SY" sz="2600" b="1" dirty="0">
                <a:solidFill>
                  <a:srgbClr val="C00000"/>
                </a:solidFill>
                <a:effectLst>
                  <a:outerShdw blurRad="38100" dist="38100" dir="2700000" algn="tl">
                    <a:srgbClr val="000000">
                      <a:alpha val="43137"/>
                    </a:srgbClr>
                  </a:outerShdw>
                </a:effectLst>
                <a:ea typeface="Calibri" panose="020F0502020204030204" pitchFamily="34" charset="0"/>
                <a:cs typeface="Simplified Arabic" panose="02020603050405020304" pitchFamily="18" charset="-78"/>
              </a:rPr>
              <a:t>دراسة التباينات الأليلية لمورثات الديهيدرين المسؤولة عن تحمل الجفاف</a:t>
            </a:r>
            <a:endParaRPr lang="en-US" sz="2600" dirty="0">
              <a:solidFill>
                <a:srgbClr val="C00000"/>
              </a:solidFill>
              <a:effectLst>
                <a:outerShdw blurRad="38100" dist="38100" dir="2700000" algn="tl">
                  <a:srgbClr val="000000">
                    <a:alpha val="43137"/>
                  </a:srgbClr>
                </a:outerShdw>
              </a:effectLst>
            </a:endParaRPr>
          </a:p>
        </p:txBody>
      </p:sp>
      <p:graphicFrame>
        <p:nvGraphicFramePr>
          <p:cNvPr id="8" name="Table 7">
            <a:extLst>
              <a:ext uri="{FF2B5EF4-FFF2-40B4-BE49-F238E27FC236}">
                <a16:creationId xmlns:a16="http://schemas.microsoft.com/office/drawing/2014/main" id="{D821E46B-5F1D-425F-9AC2-3CE76108B7C8}"/>
              </a:ext>
            </a:extLst>
          </p:cNvPr>
          <p:cNvGraphicFramePr>
            <a:graphicFrameLocks noGrp="1"/>
          </p:cNvGraphicFramePr>
          <p:nvPr>
            <p:extLst>
              <p:ext uri="{D42A27DB-BD31-4B8C-83A1-F6EECF244321}">
                <p14:modId xmlns:p14="http://schemas.microsoft.com/office/powerpoint/2010/main" val="873284304"/>
              </p:ext>
            </p:extLst>
          </p:nvPr>
        </p:nvGraphicFramePr>
        <p:xfrm>
          <a:off x="323531" y="692696"/>
          <a:ext cx="8642915" cy="2045260"/>
        </p:xfrm>
        <a:graphic>
          <a:graphicData uri="http://schemas.openxmlformats.org/drawingml/2006/table">
            <a:tbl>
              <a:tblPr rtl="1" firstRow="1" firstCol="1" bandRow="1">
                <a:tableStyleId>{5C22544A-7EE6-4342-B048-85BDC9FD1C3A}</a:tableStyleId>
              </a:tblPr>
              <a:tblGrid>
                <a:gridCol w="881931">
                  <a:extLst>
                    <a:ext uri="{9D8B030D-6E8A-4147-A177-3AD203B41FA5}">
                      <a16:colId xmlns:a16="http://schemas.microsoft.com/office/drawing/2014/main" val="3171605784"/>
                    </a:ext>
                  </a:extLst>
                </a:gridCol>
                <a:gridCol w="705544">
                  <a:extLst>
                    <a:ext uri="{9D8B030D-6E8A-4147-A177-3AD203B41FA5}">
                      <a16:colId xmlns:a16="http://schemas.microsoft.com/office/drawing/2014/main" val="478114230"/>
                    </a:ext>
                  </a:extLst>
                </a:gridCol>
                <a:gridCol w="705544">
                  <a:extLst>
                    <a:ext uri="{9D8B030D-6E8A-4147-A177-3AD203B41FA5}">
                      <a16:colId xmlns:a16="http://schemas.microsoft.com/office/drawing/2014/main" val="4293568164"/>
                    </a:ext>
                  </a:extLst>
                </a:gridCol>
                <a:gridCol w="705544">
                  <a:extLst>
                    <a:ext uri="{9D8B030D-6E8A-4147-A177-3AD203B41FA5}">
                      <a16:colId xmlns:a16="http://schemas.microsoft.com/office/drawing/2014/main" val="1141232873"/>
                    </a:ext>
                  </a:extLst>
                </a:gridCol>
                <a:gridCol w="705544">
                  <a:extLst>
                    <a:ext uri="{9D8B030D-6E8A-4147-A177-3AD203B41FA5}">
                      <a16:colId xmlns:a16="http://schemas.microsoft.com/office/drawing/2014/main" val="2645184214"/>
                    </a:ext>
                  </a:extLst>
                </a:gridCol>
                <a:gridCol w="705544">
                  <a:extLst>
                    <a:ext uri="{9D8B030D-6E8A-4147-A177-3AD203B41FA5}">
                      <a16:colId xmlns:a16="http://schemas.microsoft.com/office/drawing/2014/main" val="130815087"/>
                    </a:ext>
                  </a:extLst>
                </a:gridCol>
                <a:gridCol w="705544">
                  <a:extLst>
                    <a:ext uri="{9D8B030D-6E8A-4147-A177-3AD203B41FA5}">
                      <a16:colId xmlns:a16="http://schemas.microsoft.com/office/drawing/2014/main" val="2362271997"/>
                    </a:ext>
                  </a:extLst>
                </a:gridCol>
                <a:gridCol w="705544">
                  <a:extLst>
                    <a:ext uri="{9D8B030D-6E8A-4147-A177-3AD203B41FA5}">
                      <a16:colId xmlns:a16="http://schemas.microsoft.com/office/drawing/2014/main" val="1175585463"/>
                    </a:ext>
                  </a:extLst>
                </a:gridCol>
                <a:gridCol w="705544">
                  <a:extLst>
                    <a:ext uri="{9D8B030D-6E8A-4147-A177-3AD203B41FA5}">
                      <a16:colId xmlns:a16="http://schemas.microsoft.com/office/drawing/2014/main" val="486140264"/>
                    </a:ext>
                  </a:extLst>
                </a:gridCol>
                <a:gridCol w="705544">
                  <a:extLst>
                    <a:ext uri="{9D8B030D-6E8A-4147-A177-3AD203B41FA5}">
                      <a16:colId xmlns:a16="http://schemas.microsoft.com/office/drawing/2014/main" val="1264172738"/>
                    </a:ext>
                  </a:extLst>
                </a:gridCol>
                <a:gridCol w="705544">
                  <a:extLst>
                    <a:ext uri="{9D8B030D-6E8A-4147-A177-3AD203B41FA5}">
                      <a16:colId xmlns:a16="http://schemas.microsoft.com/office/drawing/2014/main" val="4211728635"/>
                    </a:ext>
                  </a:extLst>
                </a:gridCol>
                <a:gridCol w="705544">
                  <a:extLst>
                    <a:ext uri="{9D8B030D-6E8A-4147-A177-3AD203B41FA5}">
                      <a16:colId xmlns:a16="http://schemas.microsoft.com/office/drawing/2014/main" val="2429837921"/>
                    </a:ext>
                  </a:extLst>
                </a:gridCol>
              </a:tblGrid>
              <a:tr h="339348">
                <a:tc rowSpan="2">
                  <a:txBody>
                    <a:bodyPr/>
                    <a:lstStyle/>
                    <a:p>
                      <a:pPr marL="0" marR="0" algn="ctr" rtl="1">
                        <a:lnSpc>
                          <a:spcPct val="115000"/>
                        </a:lnSpc>
                        <a:spcBef>
                          <a:spcPts val="0"/>
                        </a:spcBef>
                        <a:spcAft>
                          <a:spcPts val="1000"/>
                        </a:spcAft>
                      </a:pPr>
                      <a:r>
                        <a:rPr lang="ar-SA" sz="1200" b="1">
                          <a:effectLst/>
                        </a:rPr>
                        <a:t>مورثة الديهيدرين</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gridSpan="5">
                  <a:txBody>
                    <a:bodyPr/>
                    <a:lstStyle/>
                    <a:p>
                      <a:pPr marL="0" marR="0" algn="ctr" rtl="1">
                        <a:lnSpc>
                          <a:spcPct val="115000"/>
                        </a:lnSpc>
                        <a:spcBef>
                          <a:spcPts val="0"/>
                        </a:spcBef>
                        <a:spcAft>
                          <a:spcPts val="1000"/>
                        </a:spcAft>
                      </a:pPr>
                      <a:r>
                        <a:rPr lang="ar-SA" sz="1200" b="1">
                          <a:effectLst/>
                        </a:rPr>
                        <a:t>القمح الطري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rtl="1">
                        <a:lnSpc>
                          <a:spcPct val="115000"/>
                        </a:lnSpc>
                        <a:spcBef>
                          <a:spcPts val="0"/>
                        </a:spcBef>
                        <a:spcAft>
                          <a:spcPts val="1000"/>
                        </a:spcAft>
                      </a:pPr>
                      <a:r>
                        <a:rPr lang="ar-SA" sz="1200" b="1">
                          <a:effectLst/>
                        </a:rPr>
                        <a:t>القمح القاسي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1000"/>
                        </a:spcAft>
                      </a:pPr>
                      <a:r>
                        <a:rPr lang="ar-SA" sz="1200" b="1" dirty="0">
                          <a:effectLst/>
                        </a:rPr>
                        <a:t>عدد الأنماط</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extLst>
                  <a:ext uri="{0D108BD9-81ED-4DB2-BD59-A6C34878D82A}">
                    <a16:rowId xmlns:a16="http://schemas.microsoft.com/office/drawing/2014/main" val="370840997"/>
                  </a:ext>
                </a:extLst>
              </a:tr>
              <a:tr h="678696">
                <a:tc vMerge="1">
                  <a:txBody>
                    <a:bodyPr/>
                    <a:lstStyle/>
                    <a:p>
                      <a:endParaRPr lang="en-US"/>
                    </a:p>
                  </a:txBody>
                  <a:tcPr/>
                </a:tc>
                <a:tc>
                  <a:txBody>
                    <a:bodyPr/>
                    <a:lstStyle/>
                    <a:p>
                      <a:pPr marL="0" marR="0" algn="ctr" rtl="1">
                        <a:lnSpc>
                          <a:spcPct val="115000"/>
                        </a:lnSpc>
                        <a:spcBef>
                          <a:spcPts val="0"/>
                        </a:spcBef>
                        <a:spcAft>
                          <a:spcPts val="1000"/>
                        </a:spcAft>
                      </a:pPr>
                      <a:r>
                        <a:rPr lang="ar-SA" sz="1200" b="1">
                          <a:effectLst/>
                        </a:rPr>
                        <a:t>دوما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A" sz="1200" b="1">
                          <a:effectLst/>
                        </a:rPr>
                        <a:t>دوما 6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A" sz="1200" b="1">
                          <a:effectLst/>
                        </a:rPr>
                        <a:t>جولان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A" sz="1200" b="1">
                          <a:effectLst/>
                        </a:rPr>
                        <a:t>بحوث 10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A" sz="1200" b="1">
                          <a:effectLst/>
                        </a:rPr>
                        <a:t>شام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A" sz="1200" b="1">
                          <a:effectLst/>
                        </a:rPr>
                        <a:t>أكساد65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A" sz="1200" b="1">
                          <a:effectLst/>
                        </a:rPr>
                        <a:t>بحوث 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A" sz="1200" b="1">
                          <a:effectLst/>
                        </a:rPr>
                        <a:t>شام 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A" sz="1200" b="1">
                          <a:effectLst/>
                        </a:rPr>
                        <a:t>شام3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A" sz="1200" b="1" dirty="0">
                          <a:effectLst/>
                        </a:rPr>
                        <a:t>حوراني</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vMerge="1">
                  <a:txBody>
                    <a:bodyPr/>
                    <a:lstStyle/>
                    <a:p>
                      <a:endParaRPr lang="en-US"/>
                    </a:p>
                  </a:txBody>
                  <a:tcPr/>
                </a:tc>
                <a:extLst>
                  <a:ext uri="{0D108BD9-81ED-4DB2-BD59-A6C34878D82A}">
                    <a16:rowId xmlns:a16="http://schemas.microsoft.com/office/drawing/2014/main" val="399657863"/>
                  </a:ext>
                </a:extLst>
              </a:tr>
              <a:tr h="339348">
                <a:tc rowSpan="3">
                  <a:txBody>
                    <a:bodyPr/>
                    <a:lstStyle/>
                    <a:p>
                      <a:pPr marL="0" marR="0" algn="ctr" rtl="1">
                        <a:lnSpc>
                          <a:spcPct val="115000"/>
                        </a:lnSpc>
                        <a:spcBef>
                          <a:spcPts val="0"/>
                        </a:spcBef>
                        <a:spcAft>
                          <a:spcPts val="1000"/>
                        </a:spcAft>
                      </a:pPr>
                      <a:r>
                        <a:rPr lang="en-US" sz="1200" b="1">
                          <a:effectLst/>
                        </a:rPr>
                        <a:t>Dhn14</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0">
                        <a:lnSpc>
                          <a:spcPct val="115000"/>
                        </a:lnSpc>
                        <a:spcBef>
                          <a:spcPts val="0"/>
                        </a:spcBef>
                        <a:spcAft>
                          <a:spcPts val="1000"/>
                        </a:spcAft>
                      </a:pPr>
                      <a:r>
                        <a:rPr lang="en-US"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0">
                        <a:lnSpc>
                          <a:spcPct val="115000"/>
                        </a:lnSpc>
                        <a:spcBef>
                          <a:spcPts val="0"/>
                        </a:spcBef>
                        <a:spcAft>
                          <a:spcPts val="1000"/>
                        </a:spcAft>
                      </a:pPr>
                      <a:r>
                        <a:rPr lang="en-US"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0">
                        <a:lnSpc>
                          <a:spcPct val="115000"/>
                        </a:lnSpc>
                        <a:spcBef>
                          <a:spcPts val="0"/>
                        </a:spcBef>
                        <a:spcAft>
                          <a:spcPts val="1000"/>
                        </a:spcAft>
                      </a:pPr>
                      <a:r>
                        <a:rPr lang="en-US"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rowSpan="3">
                  <a:txBody>
                    <a:bodyPr/>
                    <a:lstStyle/>
                    <a:p>
                      <a:pPr marL="0" marR="0" algn="ctr" rtl="1">
                        <a:lnSpc>
                          <a:spcPct val="115000"/>
                        </a:lnSpc>
                        <a:spcBef>
                          <a:spcPts val="0"/>
                        </a:spcBef>
                        <a:spcAft>
                          <a:spcPts val="1000"/>
                        </a:spcAft>
                      </a:pPr>
                      <a:r>
                        <a:rPr lang="ar-SY" sz="1200" b="1" dirty="0">
                          <a:effectLst/>
                        </a:rPr>
                        <a:t>4</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extLst>
                  <a:ext uri="{0D108BD9-81ED-4DB2-BD59-A6C34878D82A}">
                    <a16:rowId xmlns:a16="http://schemas.microsoft.com/office/drawing/2014/main" val="1247060181"/>
                  </a:ext>
                </a:extLst>
              </a:tr>
              <a:tr h="339348">
                <a:tc vMerge="1">
                  <a:txBody>
                    <a:bodyPr/>
                    <a:lstStyle/>
                    <a:p>
                      <a:endParaRPr lang="en-US"/>
                    </a:p>
                  </a:txBody>
                  <a:tcP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0">
                        <a:lnSpc>
                          <a:spcPct val="115000"/>
                        </a:lnSpc>
                        <a:spcBef>
                          <a:spcPts val="0"/>
                        </a:spcBef>
                        <a:spcAft>
                          <a:spcPts val="1000"/>
                        </a:spcAft>
                      </a:pPr>
                      <a:r>
                        <a:rPr lang="en-US"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vMerge="1">
                  <a:txBody>
                    <a:bodyPr/>
                    <a:lstStyle/>
                    <a:p>
                      <a:endParaRPr lang="en-US"/>
                    </a:p>
                  </a:txBody>
                  <a:tcPr/>
                </a:tc>
                <a:extLst>
                  <a:ext uri="{0D108BD9-81ED-4DB2-BD59-A6C34878D82A}">
                    <a16:rowId xmlns:a16="http://schemas.microsoft.com/office/drawing/2014/main" val="2207242865"/>
                  </a:ext>
                </a:extLst>
              </a:tr>
              <a:tr h="348520">
                <a:tc vMerge="1">
                  <a:txBody>
                    <a:bodyPr/>
                    <a:lstStyle/>
                    <a:p>
                      <a:endParaRPr lang="en-US"/>
                    </a:p>
                  </a:txBody>
                  <a:tcPr/>
                </a:tc>
                <a:tc>
                  <a:txBody>
                    <a:bodyPr/>
                    <a:lstStyle/>
                    <a:p>
                      <a:pPr marL="0" marR="0" algn="ctr" rtl="1">
                        <a:lnSpc>
                          <a:spcPct val="115000"/>
                        </a:lnSpc>
                        <a:spcBef>
                          <a:spcPts val="0"/>
                        </a:spcBef>
                        <a:spcAft>
                          <a:spcPts val="1000"/>
                        </a:spcAft>
                      </a:pPr>
                      <a:r>
                        <a:rPr lang="en-US"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en-US" sz="1200" b="1">
                          <a:effectLst/>
                        </a:rPr>
                        <a:t>C</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a:txBody>
                    <a:bodyPr/>
                    <a:lstStyle/>
                    <a:p>
                      <a:pPr marL="0" marR="0" algn="ctr" rtl="1">
                        <a:lnSpc>
                          <a:spcPct val="115000"/>
                        </a:lnSpc>
                        <a:spcBef>
                          <a:spcPts val="0"/>
                        </a:spcBef>
                        <a:spcAft>
                          <a:spcPts val="1000"/>
                        </a:spcAft>
                      </a:pPr>
                      <a:r>
                        <a:rPr lang="en-US" sz="1200" b="1" dirty="0">
                          <a:effectLst/>
                        </a:rPr>
                        <a:t>C</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9172" marR="9172" marT="9172" marB="0" anchor="ctr"/>
                </a:tc>
                <a:tc vMerge="1">
                  <a:txBody>
                    <a:bodyPr/>
                    <a:lstStyle/>
                    <a:p>
                      <a:endParaRPr lang="en-US"/>
                    </a:p>
                  </a:txBody>
                  <a:tcPr/>
                </a:tc>
                <a:extLst>
                  <a:ext uri="{0D108BD9-81ED-4DB2-BD59-A6C34878D82A}">
                    <a16:rowId xmlns:a16="http://schemas.microsoft.com/office/drawing/2014/main" val="2917705778"/>
                  </a:ext>
                </a:extLst>
              </a:tr>
            </a:tbl>
          </a:graphicData>
        </a:graphic>
      </p:graphicFrame>
      <p:graphicFrame>
        <p:nvGraphicFramePr>
          <p:cNvPr id="9" name="Table 8">
            <a:extLst>
              <a:ext uri="{FF2B5EF4-FFF2-40B4-BE49-F238E27FC236}">
                <a16:creationId xmlns:a16="http://schemas.microsoft.com/office/drawing/2014/main" id="{970426E3-1903-474F-9DA1-C2CF54899CCD}"/>
              </a:ext>
            </a:extLst>
          </p:cNvPr>
          <p:cNvGraphicFramePr>
            <a:graphicFrameLocks noGrp="1"/>
          </p:cNvGraphicFramePr>
          <p:nvPr>
            <p:extLst>
              <p:ext uri="{D42A27DB-BD31-4B8C-83A1-F6EECF244321}">
                <p14:modId xmlns:p14="http://schemas.microsoft.com/office/powerpoint/2010/main" val="2877516093"/>
              </p:ext>
            </p:extLst>
          </p:nvPr>
        </p:nvGraphicFramePr>
        <p:xfrm>
          <a:off x="323532" y="2929825"/>
          <a:ext cx="8642914" cy="1696740"/>
        </p:xfrm>
        <a:graphic>
          <a:graphicData uri="http://schemas.openxmlformats.org/drawingml/2006/table">
            <a:tbl>
              <a:tblPr rtl="1" firstRow="1" firstCol="1" bandRow="1">
                <a:tableStyleId>{5C22544A-7EE6-4342-B048-85BDC9FD1C3A}</a:tableStyleId>
              </a:tblPr>
              <a:tblGrid>
                <a:gridCol w="889515">
                  <a:extLst>
                    <a:ext uri="{9D8B030D-6E8A-4147-A177-3AD203B41FA5}">
                      <a16:colId xmlns:a16="http://schemas.microsoft.com/office/drawing/2014/main" val="74331273"/>
                    </a:ext>
                  </a:extLst>
                </a:gridCol>
                <a:gridCol w="682067">
                  <a:extLst>
                    <a:ext uri="{9D8B030D-6E8A-4147-A177-3AD203B41FA5}">
                      <a16:colId xmlns:a16="http://schemas.microsoft.com/office/drawing/2014/main" val="3749530194"/>
                    </a:ext>
                  </a:extLst>
                </a:gridCol>
                <a:gridCol w="682067">
                  <a:extLst>
                    <a:ext uri="{9D8B030D-6E8A-4147-A177-3AD203B41FA5}">
                      <a16:colId xmlns:a16="http://schemas.microsoft.com/office/drawing/2014/main" val="2312959110"/>
                    </a:ext>
                  </a:extLst>
                </a:gridCol>
                <a:gridCol w="682067">
                  <a:extLst>
                    <a:ext uri="{9D8B030D-6E8A-4147-A177-3AD203B41FA5}">
                      <a16:colId xmlns:a16="http://schemas.microsoft.com/office/drawing/2014/main" val="4246924213"/>
                    </a:ext>
                  </a:extLst>
                </a:gridCol>
                <a:gridCol w="682067">
                  <a:extLst>
                    <a:ext uri="{9D8B030D-6E8A-4147-A177-3AD203B41FA5}">
                      <a16:colId xmlns:a16="http://schemas.microsoft.com/office/drawing/2014/main" val="602945738"/>
                    </a:ext>
                  </a:extLst>
                </a:gridCol>
                <a:gridCol w="805434">
                  <a:extLst>
                    <a:ext uri="{9D8B030D-6E8A-4147-A177-3AD203B41FA5}">
                      <a16:colId xmlns:a16="http://schemas.microsoft.com/office/drawing/2014/main" val="1425831306"/>
                    </a:ext>
                  </a:extLst>
                </a:gridCol>
                <a:gridCol w="805434">
                  <a:extLst>
                    <a:ext uri="{9D8B030D-6E8A-4147-A177-3AD203B41FA5}">
                      <a16:colId xmlns:a16="http://schemas.microsoft.com/office/drawing/2014/main" val="2521536795"/>
                    </a:ext>
                  </a:extLst>
                </a:gridCol>
                <a:gridCol w="672636">
                  <a:extLst>
                    <a:ext uri="{9D8B030D-6E8A-4147-A177-3AD203B41FA5}">
                      <a16:colId xmlns:a16="http://schemas.microsoft.com/office/drawing/2014/main" val="2360052591"/>
                    </a:ext>
                  </a:extLst>
                </a:gridCol>
                <a:gridCol w="682067">
                  <a:extLst>
                    <a:ext uri="{9D8B030D-6E8A-4147-A177-3AD203B41FA5}">
                      <a16:colId xmlns:a16="http://schemas.microsoft.com/office/drawing/2014/main" val="3064005171"/>
                    </a:ext>
                  </a:extLst>
                </a:gridCol>
                <a:gridCol w="686782">
                  <a:extLst>
                    <a:ext uri="{9D8B030D-6E8A-4147-A177-3AD203B41FA5}">
                      <a16:colId xmlns:a16="http://schemas.microsoft.com/office/drawing/2014/main" val="2711834551"/>
                    </a:ext>
                  </a:extLst>
                </a:gridCol>
                <a:gridCol w="686782">
                  <a:extLst>
                    <a:ext uri="{9D8B030D-6E8A-4147-A177-3AD203B41FA5}">
                      <a16:colId xmlns:a16="http://schemas.microsoft.com/office/drawing/2014/main" val="3158676721"/>
                    </a:ext>
                  </a:extLst>
                </a:gridCol>
                <a:gridCol w="685996">
                  <a:extLst>
                    <a:ext uri="{9D8B030D-6E8A-4147-A177-3AD203B41FA5}">
                      <a16:colId xmlns:a16="http://schemas.microsoft.com/office/drawing/2014/main" val="3200669111"/>
                    </a:ext>
                  </a:extLst>
                </a:gridCol>
              </a:tblGrid>
              <a:tr h="339348">
                <a:tc rowSpan="2">
                  <a:txBody>
                    <a:bodyPr/>
                    <a:lstStyle/>
                    <a:p>
                      <a:pPr marL="0" marR="0" algn="ctr" rtl="1">
                        <a:lnSpc>
                          <a:spcPct val="115000"/>
                        </a:lnSpc>
                        <a:spcBef>
                          <a:spcPts val="0"/>
                        </a:spcBef>
                        <a:spcAft>
                          <a:spcPts val="0"/>
                        </a:spcAft>
                      </a:pPr>
                      <a:r>
                        <a:rPr lang="ar-SA" sz="1200" b="1">
                          <a:effectLst/>
                        </a:rPr>
                        <a:t>مورثة الديهيدرين</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gridSpan="5">
                  <a:txBody>
                    <a:bodyPr/>
                    <a:lstStyle/>
                    <a:p>
                      <a:pPr marL="0" marR="0" algn="ctr" rtl="1">
                        <a:lnSpc>
                          <a:spcPct val="115000"/>
                        </a:lnSpc>
                        <a:spcBef>
                          <a:spcPts val="0"/>
                        </a:spcBef>
                        <a:spcAft>
                          <a:spcPts val="0"/>
                        </a:spcAft>
                      </a:pPr>
                      <a:r>
                        <a:rPr lang="ar-SA" sz="1200" b="1">
                          <a:effectLst/>
                        </a:rPr>
                        <a:t>القمح الطري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rtl="1">
                        <a:lnSpc>
                          <a:spcPct val="115000"/>
                        </a:lnSpc>
                        <a:spcBef>
                          <a:spcPts val="0"/>
                        </a:spcBef>
                        <a:spcAft>
                          <a:spcPts val="0"/>
                        </a:spcAft>
                      </a:pPr>
                      <a:r>
                        <a:rPr lang="ar-SA" sz="1200" b="1">
                          <a:effectLst/>
                        </a:rPr>
                        <a:t>القمح القاسي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rPr>
                        <a:t>عدد الأنماط</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4167612263"/>
                  </a:ext>
                </a:extLst>
              </a:tr>
              <a:tr h="678696">
                <a:tc vMerge="1">
                  <a:txBody>
                    <a:bodyPr/>
                    <a:lstStyle/>
                    <a:p>
                      <a:endParaRPr lang="en-US"/>
                    </a:p>
                  </a:txBody>
                  <a:tcPr/>
                </a:tc>
                <a:tc>
                  <a:txBody>
                    <a:bodyPr/>
                    <a:lstStyle/>
                    <a:p>
                      <a:pPr marL="0" marR="0" algn="ctr" rtl="1">
                        <a:lnSpc>
                          <a:spcPct val="115000"/>
                        </a:lnSpc>
                        <a:spcBef>
                          <a:spcPts val="0"/>
                        </a:spcBef>
                        <a:spcAft>
                          <a:spcPts val="0"/>
                        </a:spcAft>
                      </a:pPr>
                      <a:r>
                        <a:rPr lang="ar-SA" sz="1200" b="1">
                          <a:effectLst/>
                        </a:rPr>
                        <a:t>دوما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دوما 6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جولان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بحوث 10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أكساد65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بحوث 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 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حوراني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vMerge="1">
                  <a:txBody>
                    <a:bodyPr/>
                    <a:lstStyle/>
                    <a:p>
                      <a:endParaRPr lang="en-US"/>
                    </a:p>
                  </a:txBody>
                  <a:tcPr/>
                </a:tc>
                <a:extLst>
                  <a:ext uri="{0D108BD9-81ED-4DB2-BD59-A6C34878D82A}">
                    <a16:rowId xmlns:a16="http://schemas.microsoft.com/office/drawing/2014/main" val="256127688"/>
                  </a:ext>
                </a:extLst>
              </a:tr>
              <a:tr h="339348">
                <a:tc rowSpan="2">
                  <a:txBody>
                    <a:bodyPr/>
                    <a:lstStyle/>
                    <a:p>
                      <a:pPr marL="0" marR="0" algn="ctr" rtl="1">
                        <a:lnSpc>
                          <a:spcPct val="115000"/>
                        </a:lnSpc>
                        <a:spcBef>
                          <a:spcPts val="0"/>
                        </a:spcBef>
                        <a:spcAft>
                          <a:spcPts val="0"/>
                        </a:spcAft>
                      </a:pPr>
                      <a:r>
                        <a:rPr lang="en-US" sz="1200" b="1">
                          <a:effectLst/>
                        </a:rPr>
                        <a:t>Dhn9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0">
                        <a:lnSpc>
                          <a:spcPct val="115000"/>
                        </a:lnSpc>
                        <a:spcBef>
                          <a:spcPts val="0"/>
                        </a:spcBef>
                        <a:spcAft>
                          <a:spcPts val="0"/>
                        </a:spcAft>
                      </a:pPr>
                      <a:r>
                        <a:rPr lang="en-US" sz="1200" b="1">
                          <a:effectLst/>
                        </a:rPr>
                        <a:t> 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rowSpan="2">
                  <a:txBody>
                    <a:bodyPr/>
                    <a:lstStyle/>
                    <a:p>
                      <a:pPr marL="0" marR="0" algn="ctr" rtl="1">
                        <a:lnSpc>
                          <a:spcPct val="115000"/>
                        </a:lnSpc>
                        <a:spcBef>
                          <a:spcPts val="0"/>
                        </a:spcBef>
                        <a:spcAft>
                          <a:spcPts val="0"/>
                        </a:spcAft>
                      </a:pPr>
                      <a:r>
                        <a:rPr lang="ar-SY" sz="1200" b="1">
                          <a:effectLst/>
                        </a:rPr>
                        <a:t>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1838676776"/>
                  </a:ext>
                </a:extLst>
              </a:tr>
              <a:tr h="339348">
                <a:tc vMerge="1">
                  <a:txBody>
                    <a:bodyPr/>
                    <a:lstStyle/>
                    <a:p>
                      <a:endParaRPr lang="en-US"/>
                    </a:p>
                  </a:txBody>
                  <a:tcPr/>
                </a:tc>
                <a:tc>
                  <a:txBody>
                    <a:bodyPr/>
                    <a:lstStyle/>
                    <a:p>
                      <a:pPr marL="0" marR="0" algn="ctr" rtl="1">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0">
                        <a:lnSpc>
                          <a:spcPct val="115000"/>
                        </a:lnSpc>
                        <a:spcBef>
                          <a:spcPts val="0"/>
                        </a:spcBef>
                        <a:spcAft>
                          <a:spcPts val="0"/>
                        </a:spcAft>
                      </a:pPr>
                      <a:r>
                        <a:rPr lang="en-US"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0">
                        <a:lnSpc>
                          <a:spcPct val="115000"/>
                        </a:lnSpc>
                        <a:spcBef>
                          <a:spcPts val="0"/>
                        </a:spcBef>
                        <a:spcAft>
                          <a:spcPts val="0"/>
                        </a:spcAft>
                      </a:pPr>
                      <a:r>
                        <a:rPr lang="en-US"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0">
                        <a:lnSpc>
                          <a:spcPct val="115000"/>
                        </a:lnSpc>
                        <a:spcBef>
                          <a:spcPts val="0"/>
                        </a:spcBef>
                        <a:spcAft>
                          <a:spcPts val="0"/>
                        </a:spcAft>
                      </a:pPr>
                      <a:r>
                        <a:rPr lang="en-US"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dirty="0">
                          <a:effectLst/>
                        </a:rPr>
                        <a:t>---</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vMerge="1">
                  <a:txBody>
                    <a:bodyPr/>
                    <a:lstStyle/>
                    <a:p>
                      <a:endParaRPr lang="en-US"/>
                    </a:p>
                  </a:txBody>
                  <a:tcPr/>
                </a:tc>
                <a:extLst>
                  <a:ext uri="{0D108BD9-81ED-4DB2-BD59-A6C34878D82A}">
                    <a16:rowId xmlns:a16="http://schemas.microsoft.com/office/drawing/2014/main" val="3718531580"/>
                  </a:ext>
                </a:extLst>
              </a:tr>
            </a:tbl>
          </a:graphicData>
        </a:graphic>
      </p:graphicFrame>
      <p:graphicFrame>
        <p:nvGraphicFramePr>
          <p:cNvPr id="10" name="Table 9">
            <a:extLst>
              <a:ext uri="{FF2B5EF4-FFF2-40B4-BE49-F238E27FC236}">
                <a16:creationId xmlns:a16="http://schemas.microsoft.com/office/drawing/2014/main" id="{8412BF61-A0EB-47C0-A398-0BD8EC7022A5}"/>
              </a:ext>
            </a:extLst>
          </p:cNvPr>
          <p:cNvGraphicFramePr>
            <a:graphicFrameLocks noGrp="1"/>
          </p:cNvGraphicFramePr>
          <p:nvPr>
            <p:extLst>
              <p:ext uri="{D42A27DB-BD31-4B8C-83A1-F6EECF244321}">
                <p14:modId xmlns:p14="http://schemas.microsoft.com/office/powerpoint/2010/main" val="1723043243"/>
              </p:ext>
            </p:extLst>
          </p:nvPr>
        </p:nvGraphicFramePr>
        <p:xfrm>
          <a:off x="323532" y="4818434"/>
          <a:ext cx="8642914" cy="1715084"/>
        </p:xfrm>
        <a:graphic>
          <a:graphicData uri="http://schemas.openxmlformats.org/drawingml/2006/table">
            <a:tbl>
              <a:tblPr rtl="1" firstRow="1" firstCol="1" bandRow="1">
                <a:tableStyleId>{5C22544A-7EE6-4342-B048-85BDC9FD1C3A}</a:tableStyleId>
              </a:tblPr>
              <a:tblGrid>
                <a:gridCol w="891354">
                  <a:extLst>
                    <a:ext uri="{9D8B030D-6E8A-4147-A177-3AD203B41FA5}">
                      <a16:colId xmlns:a16="http://schemas.microsoft.com/office/drawing/2014/main" val="4159875743"/>
                    </a:ext>
                  </a:extLst>
                </a:gridCol>
                <a:gridCol w="682874">
                  <a:extLst>
                    <a:ext uri="{9D8B030D-6E8A-4147-A177-3AD203B41FA5}">
                      <a16:colId xmlns:a16="http://schemas.microsoft.com/office/drawing/2014/main" val="35488833"/>
                    </a:ext>
                  </a:extLst>
                </a:gridCol>
                <a:gridCol w="682874">
                  <a:extLst>
                    <a:ext uri="{9D8B030D-6E8A-4147-A177-3AD203B41FA5}">
                      <a16:colId xmlns:a16="http://schemas.microsoft.com/office/drawing/2014/main" val="1650969458"/>
                    </a:ext>
                  </a:extLst>
                </a:gridCol>
                <a:gridCol w="682874">
                  <a:extLst>
                    <a:ext uri="{9D8B030D-6E8A-4147-A177-3AD203B41FA5}">
                      <a16:colId xmlns:a16="http://schemas.microsoft.com/office/drawing/2014/main" val="776880180"/>
                    </a:ext>
                  </a:extLst>
                </a:gridCol>
                <a:gridCol w="682874">
                  <a:extLst>
                    <a:ext uri="{9D8B030D-6E8A-4147-A177-3AD203B41FA5}">
                      <a16:colId xmlns:a16="http://schemas.microsoft.com/office/drawing/2014/main" val="715463474"/>
                    </a:ext>
                  </a:extLst>
                </a:gridCol>
                <a:gridCol w="806389">
                  <a:extLst>
                    <a:ext uri="{9D8B030D-6E8A-4147-A177-3AD203B41FA5}">
                      <a16:colId xmlns:a16="http://schemas.microsoft.com/office/drawing/2014/main" val="856788136"/>
                    </a:ext>
                  </a:extLst>
                </a:gridCol>
                <a:gridCol w="806389">
                  <a:extLst>
                    <a:ext uri="{9D8B030D-6E8A-4147-A177-3AD203B41FA5}">
                      <a16:colId xmlns:a16="http://schemas.microsoft.com/office/drawing/2014/main" val="3539295003"/>
                    </a:ext>
                  </a:extLst>
                </a:gridCol>
                <a:gridCol w="673433">
                  <a:extLst>
                    <a:ext uri="{9D8B030D-6E8A-4147-A177-3AD203B41FA5}">
                      <a16:colId xmlns:a16="http://schemas.microsoft.com/office/drawing/2014/main" val="2437793093"/>
                    </a:ext>
                  </a:extLst>
                </a:gridCol>
                <a:gridCol w="671858">
                  <a:extLst>
                    <a:ext uri="{9D8B030D-6E8A-4147-A177-3AD203B41FA5}">
                      <a16:colId xmlns:a16="http://schemas.microsoft.com/office/drawing/2014/main" val="1606878151"/>
                    </a:ext>
                  </a:extLst>
                </a:gridCol>
                <a:gridCol w="687594">
                  <a:extLst>
                    <a:ext uri="{9D8B030D-6E8A-4147-A177-3AD203B41FA5}">
                      <a16:colId xmlns:a16="http://schemas.microsoft.com/office/drawing/2014/main" val="1753666253"/>
                    </a:ext>
                  </a:extLst>
                </a:gridCol>
                <a:gridCol w="687594">
                  <a:extLst>
                    <a:ext uri="{9D8B030D-6E8A-4147-A177-3AD203B41FA5}">
                      <a16:colId xmlns:a16="http://schemas.microsoft.com/office/drawing/2014/main" val="3967964221"/>
                    </a:ext>
                  </a:extLst>
                </a:gridCol>
                <a:gridCol w="686807">
                  <a:extLst>
                    <a:ext uri="{9D8B030D-6E8A-4147-A177-3AD203B41FA5}">
                      <a16:colId xmlns:a16="http://schemas.microsoft.com/office/drawing/2014/main" val="2698071865"/>
                    </a:ext>
                  </a:extLst>
                </a:gridCol>
              </a:tblGrid>
              <a:tr h="339348">
                <a:tc rowSpan="2">
                  <a:txBody>
                    <a:bodyPr/>
                    <a:lstStyle/>
                    <a:p>
                      <a:pPr marL="0" marR="0" algn="ctr" rtl="1">
                        <a:lnSpc>
                          <a:spcPct val="115000"/>
                        </a:lnSpc>
                        <a:spcBef>
                          <a:spcPts val="0"/>
                        </a:spcBef>
                        <a:spcAft>
                          <a:spcPts val="0"/>
                        </a:spcAft>
                      </a:pPr>
                      <a:r>
                        <a:rPr lang="ar-SA" sz="1200" b="1" dirty="0">
                          <a:effectLst/>
                        </a:rPr>
                        <a:t>مورثة الديهيدرين</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gridSpan="5">
                  <a:txBody>
                    <a:bodyPr/>
                    <a:lstStyle/>
                    <a:p>
                      <a:pPr marL="0" marR="0" algn="ctr" rtl="1">
                        <a:lnSpc>
                          <a:spcPct val="115000"/>
                        </a:lnSpc>
                        <a:spcBef>
                          <a:spcPts val="0"/>
                        </a:spcBef>
                        <a:spcAft>
                          <a:spcPts val="0"/>
                        </a:spcAft>
                      </a:pPr>
                      <a:r>
                        <a:rPr lang="ar-SA" sz="1200" b="1">
                          <a:effectLst/>
                        </a:rPr>
                        <a:t>القمح الطري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rtl="1">
                        <a:lnSpc>
                          <a:spcPct val="115000"/>
                        </a:lnSpc>
                        <a:spcBef>
                          <a:spcPts val="0"/>
                        </a:spcBef>
                        <a:spcAft>
                          <a:spcPts val="0"/>
                        </a:spcAft>
                      </a:pPr>
                      <a:r>
                        <a:rPr lang="ar-SA" sz="1200" b="1">
                          <a:effectLst/>
                        </a:rPr>
                        <a:t>القمح القاسي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a:effectLst/>
                        </a:rPr>
                        <a:t>عدد الأنماط</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1517303689"/>
                  </a:ext>
                </a:extLst>
              </a:tr>
              <a:tr h="678696">
                <a:tc vMerge="1">
                  <a:txBody>
                    <a:bodyPr/>
                    <a:lstStyle/>
                    <a:p>
                      <a:endParaRPr lang="en-US"/>
                    </a:p>
                  </a:txBody>
                  <a:tcPr/>
                </a:tc>
                <a:tc>
                  <a:txBody>
                    <a:bodyPr/>
                    <a:lstStyle/>
                    <a:p>
                      <a:pPr marL="0" marR="0" algn="ctr" rtl="1">
                        <a:lnSpc>
                          <a:spcPct val="115000"/>
                        </a:lnSpc>
                        <a:spcBef>
                          <a:spcPts val="0"/>
                        </a:spcBef>
                        <a:spcAft>
                          <a:spcPts val="0"/>
                        </a:spcAft>
                      </a:pPr>
                      <a:r>
                        <a:rPr lang="ar-SA" sz="1200" b="1">
                          <a:effectLst/>
                        </a:rPr>
                        <a:t>دوما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دوما 6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جولان 2</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بحوث 10 </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 10</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أكساد65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بحوث 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 5</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شام3</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حوراني</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vMerge="1">
                  <a:txBody>
                    <a:bodyPr/>
                    <a:lstStyle/>
                    <a:p>
                      <a:endParaRPr lang="en-US"/>
                    </a:p>
                  </a:txBody>
                  <a:tcPr/>
                </a:tc>
                <a:extLst>
                  <a:ext uri="{0D108BD9-81ED-4DB2-BD59-A6C34878D82A}">
                    <a16:rowId xmlns:a16="http://schemas.microsoft.com/office/drawing/2014/main" val="3085164648"/>
                  </a:ext>
                </a:extLst>
              </a:tr>
              <a:tr h="348520">
                <a:tc rowSpan="2">
                  <a:txBody>
                    <a:bodyPr/>
                    <a:lstStyle/>
                    <a:p>
                      <a:pPr marL="0" marR="0" algn="ctr" rtl="1">
                        <a:lnSpc>
                          <a:spcPct val="115000"/>
                        </a:lnSpc>
                        <a:spcBef>
                          <a:spcPts val="0"/>
                        </a:spcBef>
                        <a:spcAft>
                          <a:spcPts val="0"/>
                        </a:spcAft>
                      </a:pPr>
                      <a:r>
                        <a:rPr lang="en-US" sz="1200" b="1">
                          <a:effectLst/>
                        </a:rPr>
                        <a:t>Dhn16</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0">
                        <a:lnSpc>
                          <a:spcPct val="115000"/>
                        </a:lnSpc>
                        <a:spcBef>
                          <a:spcPts val="0"/>
                        </a:spcBef>
                        <a:spcAft>
                          <a:spcPts val="0"/>
                        </a:spcAft>
                      </a:pPr>
                      <a:r>
                        <a:rPr lang="en-US"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A</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rowSpan="2">
                  <a:txBody>
                    <a:bodyPr/>
                    <a:lstStyle/>
                    <a:p>
                      <a:pPr marL="0" marR="0" algn="ctr" rtl="1">
                        <a:lnSpc>
                          <a:spcPct val="115000"/>
                        </a:lnSpc>
                        <a:spcBef>
                          <a:spcPts val="0"/>
                        </a:spcBef>
                        <a:spcAft>
                          <a:spcPts val="0"/>
                        </a:spcAft>
                      </a:pPr>
                      <a:r>
                        <a:rPr lang="ar-SY" sz="1200" b="1">
                          <a:effectLst/>
                        </a:rPr>
                        <a:t>7</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2104288225"/>
                  </a:ext>
                </a:extLst>
              </a:tr>
              <a:tr h="348520">
                <a:tc vMerge="1">
                  <a:txBody>
                    <a:bodyPr/>
                    <a:lstStyle/>
                    <a:p>
                      <a:endParaRPr lang="en-US"/>
                    </a:p>
                  </a:txBody>
                  <a:tcP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0">
                        <a:lnSpc>
                          <a:spcPct val="115000"/>
                        </a:lnSpc>
                        <a:spcBef>
                          <a:spcPts val="0"/>
                        </a:spcBef>
                        <a:spcAft>
                          <a:spcPts val="0"/>
                        </a:spcAft>
                      </a:pPr>
                      <a:r>
                        <a:rPr lang="en-US"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0">
                        <a:lnSpc>
                          <a:spcPct val="115000"/>
                        </a:lnSpc>
                        <a:spcBef>
                          <a:spcPts val="0"/>
                        </a:spcBef>
                        <a:spcAft>
                          <a:spcPts val="0"/>
                        </a:spcAft>
                      </a:pPr>
                      <a:r>
                        <a:rPr lang="en-US" sz="1200" b="1">
                          <a:effectLst/>
                        </a:rPr>
                        <a:t>---</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a:effectLst/>
                        </a:rPr>
                        <a:t>B</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en-US" sz="1200" b="1" dirty="0">
                          <a:effectLst/>
                        </a:rPr>
                        <a:t>B</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vMerge="1">
                  <a:txBody>
                    <a:bodyPr/>
                    <a:lstStyle/>
                    <a:p>
                      <a:endParaRPr lang="en-US"/>
                    </a:p>
                  </a:txBody>
                  <a:tcPr/>
                </a:tc>
                <a:extLst>
                  <a:ext uri="{0D108BD9-81ED-4DB2-BD59-A6C34878D82A}">
                    <a16:rowId xmlns:a16="http://schemas.microsoft.com/office/drawing/2014/main" val="415127936"/>
                  </a:ext>
                </a:extLst>
              </a:tr>
            </a:tbl>
          </a:graphicData>
        </a:graphic>
      </p:graphicFrame>
    </p:spTree>
    <p:extLst>
      <p:ext uri="{BB962C8B-B14F-4D97-AF65-F5344CB8AC3E}">
        <p14:creationId xmlns:p14="http://schemas.microsoft.com/office/powerpoint/2010/main" val="33500237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FFCE583-28E8-4652-AD2E-7EFB16CE03B0}"/>
              </a:ext>
            </a:extLst>
          </p:cNvPr>
          <p:cNvGraphicFramePr>
            <a:graphicFrameLocks noGrp="1"/>
          </p:cNvGraphicFramePr>
          <p:nvPr>
            <p:extLst>
              <p:ext uri="{D42A27DB-BD31-4B8C-83A1-F6EECF244321}">
                <p14:modId xmlns:p14="http://schemas.microsoft.com/office/powerpoint/2010/main" val="4183281136"/>
              </p:ext>
            </p:extLst>
          </p:nvPr>
        </p:nvGraphicFramePr>
        <p:xfrm>
          <a:off x="323530" y="772493"/>
          <a:ext cx="8586697" cy="5313014"/>
        </p:xfrm>
        <a:graphic>
          <a:graphicData uri="http://schemas.openxmlformats.org/drawingml/2006/table">
            <a:tbl>
              <a:tblPr rtl="1" firstRow="1" firstCol="1" bandRow="1">
                <a:tableStyleId>{5C22544A-7EE6-4342-B048-85BDC9FD1C3A}</a:tableStyleId>
              </a:tblPr>
              <a:tblGrid>
                <a:gridCol w="882365">
                  <a:extLst>
                    <a:ext uri="{9D8B030D-6E8A-4147-A177-3AD203B41FA5}">
                      <a16:colId xmlns:a16="http://schemas.microsoft.com/office/drawing/2014/main" val="182579340"/>
                    </a:ext>
                  </a:extLst>
                </a:gridCol>
                <a:gridCol w="659437">
                  <a:extLst>
                    <a:ext uri="{9D8B030D-6E8A-4147-A177-3AD203B41FA5}">
                      <a16:colId xmlns:a16="http://schemas.microsoft.com/office/drawing/2014/main" val="2942803580"/>
                    </a:ext>
                  </a:extLst>
                </a:gridCol>
                <a:gridCol w="671907">
                  <a:extLst>
                    <a:ext uri="{9D8B030D-6E8A-4147-A177-3AD203B41FA5}">
                      <a16:colId xmlns:a16="http://schemas.microsoft.com/office/drawing/2014/main" val="3758641623"/>
                    </a:ext>
                  </a:extLst>
                </a:gridCol>
                <a:gridCol w="671907">
                  <a:extLst>
                    <a:ext uri="{9D8B030D-6E8A-4147-A177-3AD203B41FA5}">
                      <a16:colId xmlns:a16="http://schemas.microsoft.com/office/drawing/2014/main" val="2080450702"/>
                    </a:ext>
                  </a:extLst>
                </a:gridCol>
                <a:gridCol w="671127">
                  <a:extLst>
                    <a:ext uri="{9D8B030D-6E8A-4147-A177-3AD203B41FA5}">
                      <a16:colId xmlns:a16="http://schemas.microsoft.com/office/drawing/2014/main" val="4140567673"/>
                    </a:ext>
                  </a:extLst>
                </a:gridCol>
                <a:gridCol w="798962">
                  <a:extLst>
                    <a:ext uri="{9D8B030D-6E8A-4147-A177-3AD203B41FA5}">
                      <a16:colId xmlns:a16="http://schemas.microsoft.com/office/drawing/2014/main" val="4063403851"/>
                    </a:ext>
                  </a:extLst>
                </a:gridCol>
                <a:gridCol w="798962">
                  <a:extLst>
                    <a:ext uri="{9D8B030D-6E8A-4147-A177-3AD203B41FA5}">
                      <a16:colId xmlns:a16="http://schemas.microsoft.com/office/drawing/2014/main" val="2919900889"/>
                    </a:ext>
                  </a:extLst>
                </a:gridCol>
                <a:gridCol w="671127">
                  <a:extLst>
                    <a:ext uri="{9D8B030D-6E8A-4147-A177-3AD203B41FA5}">
                      <a16:colId xmlns:a16="http://schemas.microsoft.com/office/drawing/2014/main" val="3317373247"/>
                    </a:ext>
                  </a:extLst>
                </a:gridCol>
                <a:gridCol w="669569">
                  <a:extLst>
                    <a:ext uri="{9D8B030D-6E8A-4147-A177-3AD203B41FA5}">
                      <a16:colId xmlns:a16="http://schemas.microsoft.com/office/drawing/2014/main" val="286422348"/>
                    </a:ext>
                  </a:extLst>
                </a:gridCol>
                <a:gridCol w="682041">
                  <a:extLst>
                    <a:ext uri="{9D8B030D-6E8A-4147-A177-3AD203B41FA5}">
                      <a16:colId xmlns:a16="http://schemas.microsoft.com/office/drawing/2014/main" val="702485612"/>
                    </a:ext>
                  </a:extLst>
                </a:gridCol>
                <a:gridCol w="682041">
                  <a:extLst>
                    <a:ext uri="{9D8B030D-6E8A-4147-A177-3AD203B41FA5}">
                      <a16:colId xmlns:a16="http://schemas.microsoft.com/office/drawing/2014/main" val="4225297359"/>
                    </a:ext>
                  </a:extLst>
                </a:gridCol>
                <a:gridCol w="727252">
                  <a:extLst>
                    <a:ext uri="{9D8B030D-6E8A-4147-A177-3AD203B41FA5}">
                      <a16:colId xmlns:a16="http://schemas.microsoft.com/office/drawing/2014/main" val="883584937"/>
                    </a:ext>
                  </a:extLst>
                </a:gridCol>
              </a:tblGrid>
              <a:tr h="468947">
                <a:tc rowSpan="2">
                  <a:txBody>
                    <a:bodyPr/>
                    <a:lstStyle/>
                    <a:p>
                      <a:pPr marL="0" marR="0" algn="ctr" rtl="1">
                        <a:lnSpc>
                          <a:spcPct val="115000"/>
                        </a:lnSpc>
                        <a:spcBef>
                          <a:spcPts val="0"/>
                        </a:spcBef>
                        <a:spcAft>
                          <a:spcPts val="0"/>
                        </a:spcAft>
                      </a:pPr>
                      <a:r>
                        <a:rPr lang="ar-SA" sz="1200" b="1" dirty="0">
                          <a:effectLst/>
                        </a:rPr>
                        <a:t>مورثات</a:t>
                      </a:r>
                      <a:br>
                        <a:rPr lang="ar-SA" sz="1200" b="1" dirty="0">
                          <a:effectLst/>
                        </a:rPr>
                      </a:br>
                      <a:r>
                        <a:rPr lang="ar-SA" sz="1200" b="1" dirty="0">
                          <a:effectLst/>
                        </a:rPr>
                        <a:t>الديهيدرين</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gridSpan="5">
                  <a:txBody>
                    <a:bodyPr/>
                    <a:lstStyle/>
                    <a:p>
                      <a:pPr marL="0" marR="0" algn="ctr" rtl="1">
                        <a:lnSpc>
                          <a:spcPct val="115000"/>
                        </a:lnSpc>
                        <a:spcBef>
                          <a:spcPts val="0"/>
                        </a:spcBef>
                        <a:spcAft>
                          <a:spcPts val="0"/>
                        </a:spcAft>
                      </a:pPr>
                      <a:r>
                        <a:rPr lang="ar-SA" sz="1400" b="1" dirty="0">
                          <a:effectLst/>
                        </a:rPr>
                        <a:t>القمح الطري</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rtl="1">
                        <a:lnSpc>
                          <a:spcPct val="115000"/>
                        </a:lnSpc>
                        <a:spcBef>
                          <a:spcPts val="0"/>
                        </a:spcBef>
                        <a:spcAft>
                          <a:spcPts val="0"/>
                        </a:spcAft>
                      </a:pPr>
                      <a:r>
                        <a:rPr lang="ar-SA" sz="1400" b="1">
                          <a:effectLst/>
                        </a:rPr>
                        <a:t>القمح القاسي</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rtl="1">
                        <a:lnSpc>
                          <a:spcPct val="115000"/>
                        </a:lnSpc>
                        <a:spcBef>
                          <a:spcPts val="0"/>
                        </a:spcBef>
                        <a:spcAft>
                          <a:spcPts val="0"/>
                        </a:spcAft>
                      </a:pPr>
                      <a:r>
                        <a:rPr lang="ar-SA" sz="1200" b="1" dirty="0">
                          <a:effectLst/>
                        </a:rPr>
                        <a:t>عدد</a:t>
                      </a:r>
                      <a:br>
                        <a:rPr lang="ar-SA" sz="1200" b="1" dirty="0">
                          <a:effectLst/>
                        </a:rPr>
                      </a:br>
                      <a:r>
                        <a:rPr lang="ar-SA" sz="1200" b="1" dirty="0">
                          <a:effectLst/>
                        </a:rPr>
                        <a:t>المواقع</a:t>
                      </a:r>
                      <a:br>
                        <a:rPr lang="ar-SA" sz="1200" b="1" dirty="0">
                          <a:effectLst/>
                        </a:rPr>
                      </a:br>
                      <a:r>
                        <a:rPr lang="ar-SA" sz="1200" b="1" dirty="0">
                          <a:effectLst/>
                        </a:rPr>
                        <a:t>المورثية</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4087547525"/>
                  </a:ext>
                </a:extLst>
              </a:tr>
              <a:tr h="1043116">
                <a:tc vMerge="1">
                  <a:txBody>
                    <a:bodyPr/>
                    <a:lstStyle/>
                    <a:p>
                      <a:endParaRPr lang="en-US"/>
                    </a:p>
                  </a:txBody>
                  <a:tcPr/>
                </a:tc>
                <a:tc>
                  <a:txBody>
                    <a:bodyPr/>
                    <a:lstStyle/>
                    <a:p>
                      <a:pPr marL="0" marR="0" algn="ctr" rtl="1">
                        <a:lnSpc>
                          <a:spcPct val="115000"/>
                        </a:lnSpc>
                        <a:spcBef>
                          <a:spcPts val="0"/>
                        </a:spcBef>
                        <a:spcAft>
                          <a:spcPts val="0"/>
                        </a:spcAft>
                      </a:pPr>
                      <a:r>
                        <a:rPr lang="ar-SA" sz="1200" b="1" dirty="0">
                          <a:effectLst/>
                        </a:rPr>
                        <a:t>دوما 2</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دوما 6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جولان 2</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بحوث 10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شام 10</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أكساد65</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a:effectLst/>
                        </a:rPr>
                        <a:t>بحوث 9</a:t>
                      </a:r>
                      <a:endParaRPr lang="en-US" sz="12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شام 5</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شام3</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A" sz="1200" b="1" dirty="0">
                          <a:effectLst/>
                        </a:rPr>
                        <a:t>حوراني</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vMerge="1">
                  <a:txBody>
                    <a:bodyPr/>
                    <a:lstStyle/>
                    <a:p>
                      <a:endParaRPr lang="en-US"/>
                    </a:p>
                  </a:txBody>
                  <a:tcPr/>
                </a:tc>
                <a:extLst>
                  <a:ext uri="{0D108BD9-81ED-4DB2-BD59-A6C34878D82A}">
                    <a16:rowId xmlns:a16="http://schemas.microsoft.com/office/drawing/2014/main" val="2471945853"/>
                  </a:ext>
                </a:extLst>
              </a:tr>
              <a:tr h="456606">
                <a:tc>
                  <a:txBody>
                    <a:bodyPr/>
                    <a:lstStyle/>
                    <a:p>
                      <a:pPr marL="0" marR="0" algn="ctr" rtl="1">
                        <a:lnSpc>
                          <a:spcPct val="115000"/>
                        </a:lnSpc>
                        <a:spcBef>
                          <a:spcPts val="0"/>
                        </a:spcBef>
                        <a:spcAft>
                          <a:spcPts val="0"/>
                        </a:spcAft>
                      </a:pPr>
                      <a:r>
                        <a:rPr lang="en-US" sz="1400" b="1">
                          <a:effectLst/>
                        </a:rPr>
                        <a:t>Dhn16</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5</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3262420095"/>
                  </a:ext>
                </a:extLst>
              </a:tr>
              <a:tr h="456606">
                <a:tc>
                  <a:txBody>
                    <a:bodyPr/>
                    <a:lstStyle/>
                    <a:p>
                      <a:pPr marL="0" marR="0" algn="ctr" rtl="1">
                        <a:lnSpc>
                          <a:spcPct val="115000"/>
                        </a:lnSpc>
                        <a:spcBef>
                          <a:spcPts val="0"/>
                        </a:spcBef>
                        <a:spcAft>
                          <a:spcPts val="0"/>
                        </a:spcAft>
                      </a:pPr>
                      <a:r>
                        <a:rPr lang="en-US" sz="1400" b="1">
                          <a:effectLst/>
                        </a:rPr>
                        <a:t>Dhn3</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6</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429182422"/>
                  </a:ext>
                </a:extLst>
              </a:tr>
              <a:tr h="456606">
                <a:tc>
                  <a:txBody>
                    <a:bodyPr/>
                    <a:lstStyle/>
                    <a:p>
                      <a:pPr marL="0" marR="0" algn="ctr" rtl="1">
                        <a:lnSpc>
                          <a:spcPct val="115000"/>
                        </a:lnSpc>
                        <a:spcBef>
                          <a:spcPts val="0"/>
                        </a:spcBef>
                        <a:spcAft>
                          <a:spcPts val="0"/>
                        </a:spcAft>
                      </a:pPr>
                      <a:r>
                        <a:rPr lang="en-US" sz="1400" b="1">
                          <a:effectLst/>
                        </a:rPr>
                        <a:t>Dhn6</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800" b="1" dirty="0">
                          <a:solidFill>
                            <a:srgbClr val="FF0000"/>
                          </a:solidFill>
                          <a:effectLst>
                            <a:outerShdw blurRad="38100" dist="38100" dir="2700000" algn="tl">
                              <a:srgbClr val="000000">
                                <a:alpha val="43137"/>
                              </a:srgbClr>
                            </a:outerShdw>
                          </a:effectLst>
                        </a:rPr>
                        <a:t>13</a:t>
                      </a:r>
                      <a:endParaRPr lang="en-US" sz="18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4229521770"/>
                  </a:ext>
                </a:extLst>
              </a:tr>
              <a:tr h="456606">
                <a:tc>
                  <a:txBody>
                    <a:bodyPr/>
                    <a:lstStyle/>
                    <a:p>
                      <a:pPr marL="0" marR="0" algn="ctr" rtl="1">
                        <a:lnSpc>
                          <a:spcPct val="115000"/>
                        </a:lnSpc>
                        <a:spcBef>
                          <a:spcPts val="0"/>
                        </a:spcBef>
                        <a:spcAft>
                          <a:spcPts val="0"/>
                        </a:spcAft>
                      </a:pPr>
                      <a:r>
                        <a:rPr lang="en-US" sz="1400" b="1">
                          <a:effectLst/>
                        </a:rPr>
                        <a:t>Dhn9</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dirty="0">
                          <a:effectLst/>
                        </a:rPr>
                        <a:t>1</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600" b="1" dirty="0">
                          <a:solidFill>
                            <a:srgbClr val="00B050"/>
                          </a:solidFill>
                          <a:effectLst>
                            <a:outerShdw blurRad="38100" dist="38100" dir="2700000" algn="tl">
                              <a:srgbClr val="000000">
                                <a:alpha val="43137"/>
                              </a:srgbClr>
                            </a:outerShdw>
                          </a:effectLst>
                        </a:rPr>
                        <a:t>10</a:t>
                      </a:r>
                      <a:endParaRPr lang="en-US" sz="1600" b="1" dirty="0">
                        <a:solidFill>
                          <a:srgbClr val="00B05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3668020126"/>
                  </a:ext>
                </a:extLst>
              </a:tr>
              <a:tr h="456606">
                <a:tc>
                  <a:txBody>
                    <a:bodyPr/>
                    <a:lstStyle/>
                    <a:p>
                      <a:pPr marL="0" marR="0" algn="ctr" rtl="1">
                        <a:lnSpc>
                          <a:spcPct val="115000"/>
                        </a:lnSpc>
                        <a:spcBef>
                          <a:spcPts val="0"/>
                        </a:spcBef>
                        <a:spcAft>
                          <a:spcPts val="0"/>
                        </a:spcAft>
                      </a:pPr>
                      <a:r>
                        <a:rPr lang="en-US" sz="1400" b="1">
                          <a:effectLst/>
                        </a:rPr>
                        <a:t>Dhn12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dirty="0">
                          <a:effectLst/>
                        </a:rPr>
                        <a:t>1</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dirty="0">
                          <a:effectLst/>
                        </a:rPr>
                        <a:t>1</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dirty="0">
                          <a:effectLst/>
                        </a:rPr>
                        <a:t>0</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200" b="1" dirty="0">
                          <a:solidFill>
                            <a:srgbClr val="00B0F0"/>
                          </a:solidFill>
                          <a:effectLst/>
                        </a:rPr>
                        <a:t>4</a:t>
                      </a:r>
                      <a:endParaRPr lang="en-US" sz="1200" b="1"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3308344101"/>
                  </a:ext>
                </a:extLst>
              </a:tr>
              <a:tr h="456606">
                <a:tc>
                  <a:txBody>
                    <a:bodyPr/>
                    <a:lstStyle/>
                    <a:p>
                      <a:pPr marL="0" marR="0" algn="ctr" rtl="1">
                        <a:lnSpc>
                          <a:spcPct val="115000"/>
                        </a:lnSpc>
                        <a:spcBef>
                          <a:spcPts val="0"/>
                        </a:spcBef>
                        <a:spcAft>
                          <a:spcPts val="0"/>
                        </a:spcAft>
                      </a:pPr>
                      <a:r>
                        <a:rPr lang="en-US" sz="1400" b="1">
                          <a:effectLst/>
                        </a:rPr>
                        <a:t>Dhn14</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2</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3</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0</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dirty="0">
                          <a:effectLst/>
                        </a:rPr>
                        <a:t>0</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6</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1655722730"/>
                  </a:ext>
                </a:extLst>
              </a:tr>
              <a:tr h="592368">
                <a:tc>
                  <a:txBody>
                    <a:bodyPr/>
                    <a:lstStyle/>
                    <a:p>
                      <a:pPr marL="0" marR="0" algn="ctr" rtl="1">
                        <a:lnSpc>
                          <a:spcPct val="115000"/>
                        </a:lnSpc>
                        <a:spcBef>
                          <a:spcPts val="0"/>
                        </a:spcBef>
                        <a:spcAft>
                          <a:spcPts val="0"/>
                        </a:spcAft>
                      </a:pPr>
                      <a:r>
                        <a:rPr lang="ar-SY" sz="1400" b="1">
                          <a:effectLst/>
                        </a:rPr>
                        <a:t>المجموع</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3</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3</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defTabSz="457200" rtl="1" eaLnBrk="1" latinLnBrk="0" hangingPunct="1">
                        <a:lnSpc>
                          <a:spcPct val="115000"/>
                        </a:lnSpc>
                        <a:spcBef>
                          <a:spcPts val="0"/>
                        </a:spcBef>
                        <a:spcAft>
                          <a:spcPts val="0"/>
                        </a:spcAft>
                      </a:pPr>
                      <a:r>
                        <a:rPr lang="ar-SY" sz="1200" b="1" kern="1200" dirty="0">
                          <a:solidFill>
                            <a:srgbClr val="00B0F0"/>
                          </a:solidFill>
                          <a:effectLst/>
                          <a:latin typeface="+mn-lt"/>
                          <a:ea typeface="+mn-ea"/>
                          <a:cs typeface="+mn-cs"/>
                        </a:rPr>
                        <a:t>2</a:t>
                      </a:r>
                      <a:endParaRPr lang="en-US" sz="1200" b="1" kern="1200" dirty="0">
                        <a:solidFill>
                          <a:srgbClr val="00B0F0"/>
                        </a:solidFill>
                        <a:effectLst/>
                        <a:latin typeface="+mn-lt"/>
                        <a:ea typeface="+mn-ea"/>
                        <a:cs typeface="+mn-cs"/>
                      </a:endParaRPr>
                    </a:p>
                  </a:txBody>
                  <a:tcPr marL="66035" marR="66035" marT="0" marB="0" anchor="ctr"/>
                </a:tc>
                <a:tc>
                  <a:txBody>
                    <a:bodyPr/>
                    <a:lstStyle/>
                    <a:p>
                      <a:pPr marL="0" marR="0" algn="ctr" rtl="1">
                        <a:lnSpc>
                          <a:spcPct val="115000"/>
                        </a:lnSpc>
                        <a:spcBef>
                          <a:spcPts val="0"/>
                        </a:spcBef>
                        <a:spcAft>
                          <a:spcPts val="0"/>
                        </a:spcAft>
                      </a:pPr>
                      <a:r>
                        <a:rPr lang="ar-SY" sz="1400" b="1">
                          <a:effectLst/>
                        </a:rPr>
                        <a:t>5</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4</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defTabSz="457200" rtl="1" eaLnBrk="1" latinLnBrk="0" hangingPunct="1">
                        <a:lnSpc>
                          <a:spcPct val="115000"/>
                        </a:lnSpc>
                        <a:spcBef>
                          <a:spcPts val="0"/>
                        </a:spcBef>
                        <a:spcAft>
                          <a:spcPts val="0"/>
                        </a:spcAft>
                      </a:pPr>
                      <a:r>
                        <a:rPr lang="ar-SY" sz="1800" b="1" dirty="0">
                          <a:solidFill>
                            <a:srgbClr val="FF0000"/>
                          </a:solidFill>
                          <a:effectLst>
                            <a:outerShdw blurRad="38100" dist="38100" dir="2700000" algn="tl">
                              <a:srgbClr val="000000">
                                <a:alpha val="43137"/>
                              </a:srgbClr>
                            </a:outerShdw>
                          </a:effectLst>
                        </a:rPr>
                        <a:t>8</a:t>
                      </a:r>
                      <a:endParaRPr lang="en-US" sz="1800" b="1" kern="1200" dirty="0">
                        <a:solidFill>
                          <a:srgbClr val="FF0000"/>
                        </a:solidFill>
                        <a:effectLst>
                          <a:outerShdw blurRad="38100" dist="38100" dir="2700000" algn="tl">
                            <a:srgbClr val="000000">
                              <a:alpha val="43137"/>
                            </a:srgbClr>
                          </a:outerShdw>
                        </a:effectLst>
                        <a:latin typeface="+mn-lt"/>
                        <a:ea typeface="+mn-ea"/>
                        <a:cs typeface="+mn-cs"/>
                      </a:endParaRPr>
                    </a:p>
                  </a:txBody>
                  <a:tcPr marL="66035" marR="66035" marT="0" marB="0" anchor="ctr"/>
                </a:tc>
                <a:tc>
                  <a:txBody>
                    <a:bodyPr/>
                    <a:lstStyle/>
                    <a:p>
                      <a:pPr marL="0" marR="0" algn="ctr" rtl="1">
                        <a:lnSpc>
                          <a:spcPct val="115000"/>
                        </a:lnSpc>
                        <a:spcBef>
                          <a:spcPts val="0"/>
                        </a:spcBef>
                        <a:spcAft>
                          <a:spcPts val="0"/>
                        </a:spcAft>
                      </a:pPr>
                      <a:r>
                        <a:rPr lang="ar-SY" sz="1400" b="1">
                          <a:effectLst/>
                        </a:rPr>
                        <a:t>6</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dirty="0">
                          <a:effectLst/>
                        </a:rPr>
                        <a:t>3</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rtl="1">
                        <a:lnSpc>
                          <a:spcPct val="115000"/>
                        </a:lnSpc>
                        <a:spcBef>
                          <a:spcPts val="0"/>
                        </a:spcBef>
                        <a:spcAft>
                          <a:spcPts val="0"/>
                        </a:spcAft>
                      </a:pPr>
                      <a:r>
                        <a:rPr lang="ar-SY" sz="1400" b="1">
                          <a:effectLst/>
                        </a:rPr>
                        <a:t>5</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a:txBody>
                    <a:bodyPr/>
                    <a:lstStyle/>
                    <a:p>
                      <a:pPr marL="0" marR="0" algn="ctr" defTabSz="457200" rtl="1" eaLnBrk="1" latinLnBrk="0" hangingPunct="1">
                        <a:lnSpc>
                          <a:spcPct val="115000"/>
                        </a:lnSpc>
                        <a:spcBef>
                          <a:spcPts val="0"/>
                        </a:spcBef>
                        <a:spcAft>
                          <a:spcPts val="0"/>
                        </a:spcAft>
                      </a:pPr>
                      <a:r>
                        <a:rPr lang="ar-SY" sz="1600" b="1" kern="1200" dirty="0">
                          <a:solidFill>
                            <a:srgbClr val="00B050"/>
                          </a:solidFill>
                          <a:effectLst>
                            <a:outerShdw blurRad="38100" dist="38100" dir="2700000" algn="tl">
                              <a:srgbClr val="000000">
                                <a:alpha val="43137"/>
                              </a:srgbClr>
                            </a:outerShdw>
                          </a:effectLst>
                          <a:latin typeface="+mn-lt"/>
                          <a:ea typeface="+mn-ea"/>
                          <a:cs typeface="+mn-cs"/>
                        </a:rPr>
                        <a:t>7</a:t>
                      </a:r>
                      <a:endParaRPr lang="en-US" sz="1600" b="1" kern="1200" dirty="0">
                        <a:solidFill>
                          <a:srgbClr val="00B050"/>
                        </a:solidFill>
                        <a:effectLst>
                          <a:outerShdw blurRad="38100" dist="38100" dir="2700000" algn="tl">
                            <a:srgbClr val="000000">
                              <a:alpha val="43137"/>
                            </a:srgbClr>
                          </a:outerShdw>
                        </a:effectLst>
                        <a:latin typeface="+mn-lt"/>
                        <a:ea typeface="+mn-ea"/>
                        <a:cs typeface="+mn-cs"/>
                      </a:endParaRPr>
                    </a:p>
                  </a:txBody>
                  <a:tcPr marL="66035" marR="66035" marT="0" marB="0" anchor="ctr"/>
                </a:tc>
                <a:tc>
                  <a:txBody>
                    <a:bodyPr/>
                    <a:lstStyle/>
                    <a:p>
                      <a:pPr marL="0" marR="0" algn="ctr" rtl="1">
                        <a:lnSpc>
                          <a:spcPct val="115000"/>
                        </a:lnSpc>
                        <a:spcBef>
                          <a:spcPts val="0"/>
                        </a:spcBef>
                        <a:spcAft>
                          <a:spcPts val="0"/>
                        </a:spcAft>
                      </a:pPr>
                      <a:r>
                        <a:rPr lang="ar-SY" sz="1400" b="1">
                          <a:effectLst/>
                        </a:rPr>
                        <a:t>46</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3483499585"/>
                  </a:ext>
                </a:extLst>
              </a:tr>
              <a:tr h="468947">
                <a:tc>
                  <a:txBody>
                    <a:bodyPr/>
                    <a:lstStyle/>
                    <a:p>
                      <a:pPr marL="0" marR="0" algn="ctr" rtl="1">
                        <a:lnSpc>
                          <a:spcPct val="115000"/>
                        </a:lnSpc>
                        <a:spcBef>
                          <a:spcPts val="0"/>
                        </a:spcBef>
                        <a:spcAft>
                          <a:spcPts val="0"/>
                        </a:spcAft>
                      </a:pPr>
                      <a:r>
                        <a:rPr lang="ar-SY" sz="1400" b="1">
                          <a:effectLst/>
                        </a:rPr>
                        <a:t> </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gridSpan="5">
                  <a:txBody>
                    <a:bodyPr/>
                    <a:lstStyle/>
                    <a:p>
                      <a:pPr marL="0" marR="0" algn="ctr" rtl="1">
                        <a:lnSpc>
                          <a:spcPct val="115000"/>
                        </a:lnSpc>
                        <a:spcBef>
                          <a:spcPts val="0"/>
                        </a:spcBef>
                        <a:spcAft>
                          <a:spcPts val="0"/>
                        </a:spcAft>
                      </a:pPr>
                      <a:r>
                        <a:rPr lang="ar-SY" sz="1800" b="1" kern="1200" dirty="0">
                          <a:solidFill>
                            <a:schemeClr val="tx1"/>
                          </a:solidFill>
                          <a:effectLst>
                            <a:outerShdw blurRad="38100" dist="38100" dir="2700000" algn="tl">
                              <a:srgbClr val="000000">
                                <a:alpha val="43137"/>
                              </a:srgbClr>
                            </a:outerShdw>
                          </a:effectLst>
                          <a:latin typeface="+mn-lt"/>
                          <a:ea typeface="+mn-ea"/>
                          <a:cs typeface="+mn-cs"/>
                        </a:rPr>
                        <a:t>17</a:t>
                      </a:r>
                      <a:endParaRPr lang="en-US" sz="1800" b="1" kern="1200" dirty="0">
                        <a:solidFill>
                          <a:schemeClr val="tx1"/>
                        </a:solidFill>
                        <a:effectLst>
                          <a:outerShdw blurRad="38100" dist="38100" dir="2700000" algn="tl">
                            <a:srgbClr val="000000">
                              <a:alpha val="43137"/>
                            </a:srgbClr>
                          </a:outerShdw>
                        </a:effectLst>
                        <a:latin typeface="+mn-lt"/>
                        <a:ea typeface="+mn-ea"/>
                        <a:cs typeface="+mn-cs"/>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rtl="1">
                        <a:lnSpc>
                          <a:spcPct val="115000"/>
                        </a:lnSpc>
                        <a:spcBef>
                          <a:spcPts val="0"/>
                        </a:spcBef>
                        <a:spcAft>
                          <a:spcPts val="0"/>
                        </a:spcAft>
                      </a:pPr>
                      <a:r>
                        <a:rPr lang="ar-SY" sz="1800" b="1" dirty="0">
                          <a:solidFill>
                            <a:schemeClr val="tx1"/>
                          </a:solidFill>
                          <a:effectLst>
                            <a:outerShdw blurRad="38100" dist="38100" dir="2700000" algn="tl">
                              <a:srgbClr val="000000">
                                <a:alpha val="43137"/>
                              </a:srgbClr>
                            </a:outerShdw>
                          </a:effectLst>
                        </a:rPr>
                        <a:t>29</a:t>
                      </a:r>
                      <a:endParaRPr lang="en-US" sz="1800" b="1"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rtl="1">
                        <a:lnSpc>
                          <a:spcPct val="115000"/>
                        </a:lnSpc>
                        <a:spcBef>
                          <a:spcPts val="0"/>
                        </a:spcBef>
                        <a:spcAft>
                          <a:spcPts val="0"/>
                        </a:spcAft>
                      </a:pPr>
                      <a:r>
                        <a:rPr lang="ar-SY" sz="1400" b="1" dirty="0">
                          <a:effectLst/>
                        </a:rPr>
                        <a:t> </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6035" marR="66035" marT="0" marB="0" anchor="ctr"/>
                </a:tc>
                <a:extLst>
                  <a:ext uri="{0D108BD9-81ED-4DB2-BD59-A6C34878D82A}">
                    <a16:rowId xmlns:a16="http://schemas.microsoft.com/office/drawing/2014/main" val="707976730"/>
                  </a:ext>
                </a:extLst>
              </a:tr>
            </a:tbl>
          </a:graphicData>
        </a:graphic>
      </p:graphicFrame>
      <p:sp>
        <p:nvSpPr>
          <p:cNvPr id="3" name="TextBox 2">
            <a:extLst>
              <a:ext uri="{FF2B5EF4-FFF2-40B4-BE49-F238E27FC236}">
                <a16:creationId xmlns:a16="http://schemas.microsoft.com/office/drawing/2014/main" id="{1F7ACDC2-A7C1-4DF1-B798-8791E9E105AE}"/>
              </a:ext>
            </a:extLst>
          </p:cNvPr>
          <p:cNvSpPr txBox="1"/>
          <p:nvPr/>
        </p:nvSpPr>
        <p:spPr>
          <a:xfrm>
            <a:off x="179512" y="35818"/>
            <a:ext cx="8964488" cy="492443"/>
          </a:xfrm>
          <a:prstGeom prst="rect">
            <a:avLst/>
          </a:prstGeom>
          <a:noFill/>
        </p:spPr>
        <p:txBody>
          <a:bodyPr wrap="square">
            <a:spAutoFit/>
          </a:bodyPr>
          <a:lstStyle/>
          <a:p>
            <a:pPr algn="ctr"/>
            <a:r>
              <a:rPr lang="ar-SY" sz="2600" b="1" dirty="0">
                <a:solidFill>
                  <a:srgbClr val="C00000"/>
                </a:solidFill>
                <a:effectLst>
                  <a:outerShdw blurRad="38100" dist="38100" dir="2700000" algn="tl">
                    <a:srgbClr val="000000">
                      <a:alpha val="43137"/>
                    </a:srgbClr>
                  </a:outerShdw>
                </a:effectLst>
                <a:ea typeface="Calibri" panose="020F0502020204030204" pitchFamily="34" charset="0"/>
                <a:cs typeface="Simplified Arabic" panose="02020603050405020304" pitchFamily="18" charset="-78"/>
              </a:rPr>
              <a:t>دراسة التباينات الأليلية لمورثات الديهيدرين المسؤولة عن تحمل الجفاف</a:t>
            </a:r>
            <a:endParaRPr lang="en-US" sz="2600" dirty="0">
              <a:solidFill>
                <a:srgbClr val="C00000"/>
              </a:solidFill>
              <a:effectLst>
                <a:outerShdw blurRad="38100" dist="38100" dir="2700000" algn="tl">
                  <a:srgbClr val="000000">
                    <a:alpha val="43137"/>
                  </a:srgbClr>
                </a:outerShdw>
              </a:effectLst>
            </a:endParaRPr>
          </a:p>
        </p:txBody>
      </p:sp>
      <p:sp>
        <p:nvSpPr>
          <p:cNvPr id="8" name="Arrow: Left 7">
            <a:extLst>
              <a:ext uri="{FF2B5EF4-FFF2-40B4-BE49-F238E27FC236}">
                <a16:creationId xmlns:a16="http://schemas.microsoft.com/office/drawing/2014/main" id="{B7FE66C0-0D94-4117-B71E-930B0EF708B9}"/>
              </a:ext>
            </a:extLst>
          </p:cNvPr>
          <p:cNvSpPr/>
          <p:nvPr/>
        </p:nvSpPr>
        <p:spPr>
          <a:xfrm>
            <a:off x="8588609" y="6316741"/>
            <a:ext cx="449795" cy="4408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C9A22B9-9228-49BF-BF4C-395C8C13524D}"/>
              </a:ext>
            </a:extLst>
          </p:cNvPr>
          <p:cNvSpPr txBox="1"/>
          <p:nvPr/>
        </p:nvSpPr>
        <p:spPr>
          <a:xfrm>
            <a:off x="323530" y="6113546"/>
            <a:ext cx="8265079" cy="707886"/>
          </a:xfrm>
          <a:prstGeom prst="rect">
            <a:avLst/>
          </a:prstGeom>
          <a:noFill/>
        </p:spPr>
        <p:txBody>
          <a:bodyPr wrap="square">
            <a:spAutoFit/>
          </a:bodyPr>
          <a:lstStyle/>
          <a:p>
            <a:pPr algn="r"/>
            <a:r>
              <a:rPr lang="ar-SA" sz="2000" b="1" dirty="0">
                <a:effectLst>
                  <a:outerShdw blurRad="38100" dist="38100" dir="2700000" algn="tl">
                    <a:srgbClr val="000000">
                      <a:alpha val="43137"/>
                    </a:srgbClr>
                  </a:outerShdw>
                </a:effectLst>
                <a:ea typeface="Calibri" panose="020F0502020204030204" pitchFamily="34" charset="0"/>
                <a:cs typeface="Simplified Arabic" panose="02020603050405020304" pitchFamily="18" charset="-78"/>
              </a:rPr>
              <a:t>يشير عدد الأنماط الشكلية إلى عدد المواقع الأليلية للمورثة، وزيادتها تعد كدلالة على زيادة تحمل الطراز الوراثي للجفاف </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59591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39C3D9-DE57-4293-8432-7D83A8263C1A}"/>
              </a:ext>
            </a:extLst>
          </p:cNvPr>
          <p:cNvSpPr txBox="1"/>
          <p:nvPr/>
        </p:nvSpPr>
        <p:spPr>
          <a:xfrm>
            <a:off x="3982498" y="303979"/>
            <a:ext cx="1179004" cy="432048"/>
          </a:xfrm>
          <a:prstGeom prst="rect">
            <a:avLst/>
          </a:prstGeom>
          <a:noFill/>
        </p:spPr>
        <p:txBody>
          <a:bodyPr wrap="square">
            <a:spAutoFit/>
          </a:bodyPr>
          <a:lstStyle/>
          <a:p>
            <a:pPr marR="0" lvl="0" algn="r" rtl="1">
              <a:lnSpc>
                <a:spcPct val="115000"/>
              </a:lnSpc>
              <a:spcBef>
                <a:spcPts val="0"/>
              </a:spcBef>
              <a:spcAft>
                <a:spcPts val="1000"/>
              </a:spcAft>
            </a:pPr>
            <a:r>
              <a:rPr lang="ar-SY" sz="20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Simplified Arabic" panose="02020603050405020304" pitchFamily="18" charset="-78"/>
              </a:rPr>
              <a:t>الاستنتاجات</a:t>
            </a:r>
            <a:endParaRPr lang="en-US"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30C95BD2-9578-438B-93BE-69740A1C0E43}"/>
              </a:ext>
            </a:extLst>
          </p:cNvPr>
          <p:cNvSpPr txBox="1"/>
          <p:nvPr/>
        </p:nvSpPr>
        <p:spPr>
          <a:xfrm>
            <a:off x="827584" y="980728"/>
            <a:ext cx="7956376" cy="646331"/>
          </a:xfrm>
          <a:prstGeom prst="rect">
            <a:avLst/>
          </a:prstGeom>
          <a:noFill/>
        </p:spPr>
        <p:txBody>
          <a:bodyPr wrap="square">
            <a:spAutoFit/>
          </a:bodyPr>
          <a:lstStyle/>
          <a:p>
            <a:pPr algn="just" rtl="1"/>
            <a:r>
              <a:rPr lang="ar-SY" dirty="0">
                <a:ea typeface="Calibri" panose="020F0502020204030204" pitchFamily="34" charset="0"/>
                <a:cs typeface="Simplified Arabic" panose="02020603050405020304" pitchFamily="18" charset="-78"/>
              </a:rPr>
              <a:t>1- </a:t>
            </a:r>
            <a:r>
              <a:rPr lang="ar-SY" sz="1800" dirty="0">
                <a:effectLst/>
                <a:ea typeface="Calibri" panose="020F0502020204030204" pitchFamily="34" charset="0"/>
                <a:cs typeface="Simplified Arabic" panose="02020603050405020304" pitchFamily="18" charset="-78"/>
              </a:rPr>
              <a:t>تباينت الطرز الوراثية المدروسة في استجابتها للإجهاد الجفافي في مرحلة البادرة, وكانت أعلى معدلات للصفات المدروسة في الأصنف القاسية مقارنة بالطرية</a:t>
            </a:r>
            <a:endParaRPr lang="en-US" dirty="0"/>
          </a:p>
        </p:txBody>
      </p:sp>
      <p:sp>
        <p:nvSpPr>
          <p:cNvPr id="7" name="TextBox 6">
            <a:extLst>
              <a:ext uri="{FF2B5EF4-FFF2-40B4-BE49-F238E27FC236}">
                <a16:creationId xmlns:a16="http://schemas.microsoft.com/office/drawing/2014/main" id="{CEACC454-9831-47B3-83DE-639BD767487B}"/>
              </a:ext>
            </a:extLst>
          </p:cNvPr>
          <p:cNvSpPr txBox="1"/>
          <p:nvPr/>
        </p:nvSpPr>
        <p:spPr>
          <a:xfrm>
            <a:off x="611560" y="1627059"/>
            <a:ext cx="8172400" cy="1200329"/>
          </a:xfrm>
          <a:prstGeom prst="rect">
            <a:avLst/>
          </a:prstGeom>
          <a:noFill/>
        </p:spPr>
        <p:txBody>
          <a:bodyPr wrap="square">
            <a:spAutoFit/>
          </a:bodyPr>
          <a:lstStyle/>
          <a:p>
            <a:pPr algn="just" rtl="1"/>
            <a:r>
              <a:rPr lang="ar-SY" sz="1800" dirty="0">
                <a:effectLst/>
                <a:ea typeface="Calibri" panose="020F0502020204030204" pitchFamily="34" charset="0"/>
                <a:cs typeface="Simplified Arabic" panose="02020603050405020304" pitchFamily="18" charset="-78"/>
              </a:rPr>
              <a:t>2- </a:t>
            </a:r>
            <a:r>
              <a:rPr lang="ar-SA" sz="1800" dirty="0">
                <a:effectLst/>
                <a:ea typeface="Calibri" panose="020F0502020204030204" pitchFamily="34" charset="0"/>
                <a:cs typeface="Simplified Arabic" panose="02020603050405020304" pitchFamily="18" charset="-78"/>
              </a:rPr>
              <a:t>كان هناك فروق معنوية </a:t>
            </a:r>
            <a:r>
              <a:rPr lang="ar-SY" sz="1800" dirty="0">
                <a:effectLst/>
                <a:ea typeface="Calibri" panose="020F0502020204030204" pitchFamily="34" charset="0"/>
                <a:cs typeface="Simplified Arabic" panose="02020603050405020304" pitchFamily="18" charset="-78"/>
              </a:rPr>
              <a:t> في جميع المؤشرات البيوكيميائية المدروسة</a:t>
            </a:r>
          </a:p>
          <a:p>
            <a:pPr algn="just" rtl="1"/>
            <a:r>
              <a:rPr lang="ar-SY" dirty="0">
                <a:ea typeface="Calibri" panose="020F0502020204030204" pitchFamily="34" charset="0"/>
                <a:cs typeface="Simplified Arabic" panose="02020603050405020304" pitchFamily="18" charset="-78"/>
              </a:rPr>
              <a:t>ولوحظ ارتفاع قيم جميع هذه المؤشرات مع زيادة مدة وشدة الإجهاد الجفافي باستثناء قيم </a:t>
            </a:r>
            <a:r>
              <a:rPr lang="en-US" dirty="0">
                <a:ea typeface="Calibri" panose="020F0502020204030204" pitchFamily="34" charset="0"/>
                <a:cs typeface="Simplified Arabic" panose="02020603050405020304" pitchFamily="18" charset="-78"/>
              </a:rPr>
              <a:t>RWC</a:t>
            </a:r>
            <a:r>
              <a:rPr lang="ar-SY" dirty="0">
                <a:ea typeface="Calibri" panose="020F0502020204030204" pitchFamily="34" charset="0"/>
                <a:cs typeface="Simplified Arabic" panose="02020603050405020304" pitchFamily="18" charset="-78"/>
              </a:rPr>
              <a:t> في الأوراق والتي تناقصت مع زيادة مدة وشدة الإجهاد الجفافي. وكان التأثير أكثر وضوحا في الأوراق منه في الجذور عند أغلب الطرز المدروسة.</a:t>
            </a:r>
          </a:p>
        </p:txBody>
      </p:sp>
      <p:sp>
        <p:nvSpPr>
          <p:cNvPr id="9" name="TextBox 8">
            <a:extLst>
              <a:ext uri="{FF2B5EF4-FFF2-40B4-BE49-F238E27FC236}">
                <a16:creationId xmlns:a16="http://schemas.microsoft.com/office/drawing/2014/main" id="{B68F2F10-4C87-4358-A4E6-2920852D4422}"/>
              </a:ext>
            </a:extLst>
          </p:cNvPr>
          <p:cNvSpPr txBox="1"/>
          <p:nvPr/>
        </p:nvSpPr>
        <p:spPr>
          <a:xfrm>
            <a:off x="841752" y="2842597"/>
            <a:ext cx="7956376" cy="646331"/>
          </a:xfrm>
          <a:prstGeom prst="rect">
            <a:avLst/>
          </a:prstGeom>
          <a:noFill/>
        </p:spPr>
        <p:txBody>
          <a:bodyPr wrap="square">
            <a:spAutoFit/>
          </a:bodyPr>
          <a:lstStyle/>
          <a:p>
            <a:pPr algn="just" rtl="1"/>
            <a:r>
              <a:rPr lang="ar-SY" dirty="0">
                <a:cs typeface="Simplified Arabic" panose="02020603050405020304" pitchFamily="18" charset="-78"/>
              </a:rPr>
              <a:t>3- </a:t>
            </a:r>
            <a:r>
              <a:rPr lang="ar-SA" dirty="0">
                <a:cs typeface="Simplified Arabic" panose="02020603050405020304" pitchFamily="18" charset="-78"/>
              </a:rPr>
              <a:t>أثبتت تقنية </a:t>
            </a:r>
            <a:r>
              <a:rPr lang="en-US" dirty="0">
                <a:cs typeface="Simplified Arabic" panose="02020603050405020304" pitchFamily="18" charset="-78"/>
              </a:rPr>
              <a:t>ISSR</a:t>
            </a:r>
            <a:r>
              <a:rPr lang="en-US" sz="1800" dirty="0">
                <a:effectLst/>
                <a:latin typeface="Arial" panose="020B0604020202020204" pitchFamily="34" charset="0"/>
                <a:ea typeface="Calibri" panose="020F0502020204030204" pitchFamily="34" charset="0"/>
              </a:rPr>
              <a:t> </a:t>
            </a:r>
            <a:r>
              <a:rPr lang="ar-SY" sz="1800" dirty="0">
                <a:effectLst/>
                <a:latin typeface="Arial" panose="020B0604020202020204" pitchFamily="34" charset="0"/>
                <a:ea typeface="Calibri" panose="020F0502020204030204" pitchFamily="34" charset="0"/>
              </a:rPr>
              <a:t> </a:t>
            </a:r>
            <a:r>
              <a:rPr lang="ar-SA" dirty="0">
                <a:cs typeface="Simplified Arabic" panose="02020603050405020304" pitchFamily="18" charset="-78"/>
              </a:rPr>
              <a:t>فعاليتها في التمييز بين الطرز الوراثية المدروسة، </a:t>
            </a:r>
            <a:r>
              <a:rPr lang="ar-SY" dirty="0">
                <a:cs typeface="Simplified Arabic" panose="02020603050405020304" pitchFamily="18" charset="-78"/>
              </a:rPr>
              <a:t>وتم التوصل إلى أن أعلى درجة قرابة وراثية بين الطرز القاسية كانت بين  شام3, شام5 , أما في الطرز الطرية فكانت بين دوما2, دوما6.</a:t>
            </a:r>
            <a:endParaRPr lang="en-US" dirty="0">
              <a:cs typeface="Simplified Arabic" panose="02020603050405020304" pitchFamily="18" charset="-78"/>
            </a:endParaRPr>
          </a:p>
        </p:txBody>
      </p:sp>
      <p:sp>
        <p:nvSpPr>
          <p:cNvPr id="11" name="TextBox 10">
            <a:extLst>
              <a:ext uri="{FF2B5EF4-FFF2-40B4-BE49-F238E27FC236}">
                <a16:creationId xmlns:a16="http://schemas.microsoft.com/office/drawing/2014/main" id="{A87DD89C-F499-4AC7-A307-67B981A065BA}"/>
              </a:ext>
            </a:extLst>
          </p:cNvPr>
          <p:cNvSpPr txBox="1"/>
          <p:nvPr/>
        </p:nvSpPr>
        <p:spPr>
          <a:xfrm>
            <a:off x="813416" y="3504137"/>
            <a:ext cx="7970544" cy="1719702"/>
          </a:xfrm>
          <a:prstGeom prst="rect">
            <a:avLst/>
          </a:prstGeom>
          <a:noFill/>
        </p:spPr>
        <p:txBody>
          <a:bodyPr wrap="square">
            <a:spAutoFit/>
          </a:bodyPr>
          <a:lstStyle/>
          <a:p>
            <a:pPr marR="0" lvl="0" algn="just" rtl="1">
              <a:lnSpc>
                <a:spcPct val="150000"/>
              </a:lnSpc>
              <a:spcBef>
                <a:spcPts val="0"/>
              </a:spcBef>
              <a:spcAft>
                <a:spcPts val="1000"/>
              </a:spcAft>
            </a:pPr>
            <a:r>
              <a:rPr lang="ar-SY" sz="1800" dirty="0">
                <a:effectLst/>
                <a:latin typeface="Calibri" panose="020F0502020204030204" pitchFamily="34" charset="0"/>
                <a:ea typeface="Calibri" panose="020F0502020204030204" pitchFamily="34" charset="0"/>
                <a:cs typeface="Simplified Arabic" panose="02020603050405020304" pitchFamily="18" charset="-78"/>
              </a:rPr>
              <a:t>4- </a:t>
            </a:r>
            <a:r>
              <a:rPr lang="ar-SA" sz="1800" dirty="0">
                <a:effectLst/>
                <a:latin typeface="Calibri" panose="020F0502020204030204" pitchFamily="34" charset="0"/>
                <a:ea typeface="Calibri" panose="020F0502020204030204" pitchFamily="34" charset="0"/>
                <a:cs typeface="Simplified Arabic" panose="02020603050405020304" pitchFamily="18" charset="-78"/>
              </a:rPr>
              <a:t>امتلكت الطرز الوراثية للقمح القاسي (حوراني, أكساد65, شام3, شام5, بحوث9) عدداً من الأليلات ( 29 أليلاً ) أكثر من الطرز الوراثية للقمح الطري (دوما, دوما6, جولان2, بحوث10, شام10) (17 أليلاً) مما يجعلها أكثر تحملاً للجفاف, كما أظهرت النتائج أيضاً </a:t>
            </a:r>
            <a:r>
              <a:rPr lang="ar-SY" sz="1800" dirty="0">
                <a:effectLst/>
                <a:latin typeface="Calibri" panose="020F0502020204030204" pitchFamily="34" charset="0"/>
                <a:ea typeface="Calibri" panose="020F0502020204030204" pitchFamily="34" charset="0"/>
                <a:cs typeface="Simplified Arabic" panose="02020603050405020304" pitchFamily="18" charset="-78"/>
              </a:rPr>
              <a:t>وتفوق الطراز أكساد65 بعدد الأنماط الوراثية التي أعطاها, تلاه الطراز حوراني, وأعطى الطراز جولان2 أقل عدد كم الأنماط الوراثية.</a:t>
            </a:r>
          </a:p>
        </p:txBody>
      </p:sp>
    </p:spTree>
    <p:extLst>
      <p:ext uri="{BB962C8B-B14F-4D97-AF65-F5344CB8AC3E}">
        <p14:creationId xmlns:p14="http://schemas.microsoft.com/office/powerpoint/2010/main" val="9726406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ECB7D-1BCF-4933-B9F9-15E2D6A3880F}"/>
              </a:ext>
            </a:extLst>
          </p:cNvPr>
          <p:cNvSpPr txBox="1"/>
          <p:nvPr/>
        </p:nvSpPr>
        <p:spPr>
          <a:xfrm>
            <a:off x="4054506" y="332656"/>
            <a:ext cx="1034988" cy="432048"/>
          </a:xfrm>
          <a:prstGeom prst="rect">
            <a:avLst/>
          </a:prstGeom>
          <a:noFill/>
        </p:spPr>
        <p:txBody>
          <a:bodyPr wrap="square">
            <a:spAutoFit/>
          </a:bodyPr>
          <a:lstStyle/>
          <a:p>
            <a:pPr marR="0" lvl="0" algn="ctr" rtl="1">
              <a:lnSpc>
                <a:spcPct val="115000"/>
              </a:lnSpc>
              <a:spcBef>
                <a:spcPts val="0"/>
              </a:spcBef>
              <a:spcAft>
                <a:spcPts val="1000"/>
              </a:spcAft>
            </a:pPr>
            <a:r>
              <a:rPr lang="ar-SY" sz="20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Simplified Arabic" panose="02020603050405020304" pitchFamily="18" charset="-78"/>
              </a:rPr>
              <a:t>التوصيات</a:t>
            </a:r>
            <a:endParaRPr lang="en-US"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21D9312D-51C3-4A65-9D7F-4941EA076484}"/>
              </a:ext>
            </a:extLst>
          </p:cNvPr>
          <p:cNvSpPr txBox="1"/>
          <p:nvPr/>
        </p:nvSpPr>
        <p:spPr>
          <a:xfrm>
            <a:off x="971600" y="963325"/>
            <a:ext cx="7970544" cy="4582152"/>
          </a:xfrm>
          <a:prstGeom prst="rect">
            <a:avLst/>
          </a:prstGeom>
          <a:noFill/>
        </p:spPr>
        <p:txBody>
          <a:bodyPr wrap="square">
            <a:spAutoFit/>
          </a:bodyPr>
          <a:lstStyle/>
          <a:p>
            <a:pPr marL="342900" marR="0" lvl="0" indent="-342900" algn="just" rtl="1">
              <a:lnSpc>
                <a:spcPct val="115000"/>
              </a:lnSpc>
              <a:spcBef>
                <a:spcPts val="600"/>
              </a:spcBef>
              <a:spcAft>
                <a:spcPts val="0"/>
              </a:spcAft>
              <a:buFont typeface="Symbol" panose="05050102010706020507" pitchFamily="18" charset="2"/>
              <a:buChar char=""/>
              <a:tabLst>
                <a:tab pos="4568190" algn="l"/>
              </a:tabLst>
            </a:pPr>
            <a:r>
              <a:rPr lang="ar-SA" sz="1800" dirty="0">
                <a:effectLst/>
                <a:latin typeface="Calibri" panose="020F0502020204030204" pitchFamily="34" charset="0"/>
                <a:ea typeface="Calibri" panose="020F0502020204030204" pitchFamily="34" charset="0"/>
                <a:cs typeface="Simplified Arabic" panose="02020603050405020304" pitchFamily="18" charset="-78"/>
              </a:rPr>
              <a:t>زراعة الطرز الوراثية القاسية في المناطق التي تتعرض للجفاف وتكون فيها الأمطار غير منتظمة الهطول.</a:t>
            </a:r>
            <a:endParaRPr lang="en-US" sz="1800" dirty="0">
              <a:effectLst/>
              <a:latin typeface="Calibri" panose="020F0502020204030204" pitchFamily="34" charset="0"/>
              <a:ea typeface="Calibri" panose="020F0502020204030204" pitchFamily="34" charset="0"/>
              <a:cs typeface="Simplified Arabic" panose="02020603050405020304" pitchFamily="18" charset="-78"/>
            </a:endParaRPr>
          </a:p>
          <a:p>
            <a:pPr marL="342900" marR="0" lvl="0" indent="-342900" algn="just" rtl="1">
              <a:lnSpc>
                <a:spcPct val="115000"/>
              </a:lnSpc>
              <a:spcBef>
                <a:spcPts val="0"/>
              </a:spcBef>
              <a:spcAft>
                <a:spcPts val="0"/>
              </a:spcAft>
              <a:buFont typeface="Symbol" panose="05050102010706020507" pitchFamily="18" charset="2"/>
              <a:buChar char=""/>
            </a:pPr>
            <a:r>
              <a:rPr lang="ar-SA" sz="1800" dirty="0">
                <a:effectLst/>
                <a:latin typeface="Calibri" panose="020F0502020204030204" pitchFamily="34" charset="0"/>
                <a:ea typeface="Calibri" panose="020F0502020204030204" pitchFamily="34" charset="0"/>
                <a:cs typeface="Simplified Arabic" panose="02020603050405020304" pitchFamily="18" charset="-78"/>
              </a:rPr>
              <a:t>إدخال الطرز حوراني, أكساد 65 في عمليات التربية والتحسين الوراثي للصفات الكمية في محصول القمح.</a:t>
            </a:r>
            <a:endParaRPr lang="en-US" sz="1800" dirty="0">
              <a:effectLst/>
              <a:latin typeface="Calibri" panose="020F0502020204030204" pitchFamily="34" charset="0"/>
              <a:ea typeface="Calibri" panose="020F0502020204030204" pitchFamily="34" charset="0"/>
              <a:cs typeface="Simplified Arabic" panose="02020603050405020304" pitchFamily="18" charset="-78"/>
            </a:endParaRPr>
          </a:p>
          <a:p>
            <a:pPr marL="342900" marR="0" lvl="0" indent="-342900" algn="just" rtl="1">
              <a:lnSpc>
                <a:spcPct val="115000"/>
              </a:lnSpc>
              <a:spcBef>
                <a:spcPts val="600"/>
              </a:spcBef>
              <a:spcAft>
                <a:spcPts val="0"/>
              </a:spcAft>
              <a:buFont typeface="Symbol" panose="05050102010706020507" pitchFamily="18" charset="2"/>
              <a:buChar char=""/>
              <a:tabLst>
                <a:tab pos="4568190" algn="l"/>
              </a:tabLst>
            </a:pPr>
            <a:r>
              <a:rPr lang="ar-SA" sz="1800" dirty="0">
                <a:effectLst/>
                <a:latin typeface="Calibri" panose="020F0502020204030204" pitchFamily="34" charset="0"/>
                <a:ea typeface="Calibri" panose="020F0502020204030204" pitchFamily="34" charset="0"/>
                <a:cs typeface="Simplified Arabic" panose="02020603050405020304" pitchFamily="18" charset="-78"/>
              </a:rPr>
              <a:t>استخدام طرق الاختبار البيوكيميائية أو الجزيئية الموضحة في البحث في مرحلة البادرات كوسيلة مبكرة وسريعة في تقييم طرز القمح من حيث تحملها للجفاف.</a:t>
            </a:r>
            <a:endParaRPr lang="en-US" sz="1800" dirty="0">
              <a:effectLst/>
              <a:latin typeface="Calibri" panose="020F0502020204030204" pitchFamily="34" charset="0"/>
              <a:ea typeface="Calibri" panose="020F0502020204030204" pitchFamily="34" charset="0"/>
              <a:cs typeface="Simplified Arabic" panose="02020603050405020304" pitchFamily="18" charset="-78"/>
            </a:endParaRPr>
          </a:p>
          <a:p>
            <a:pPr marL="342900" indent="-342900" algn="just" rtl="1">
              <a:lnSpc>
                <a:spcPct val="115000"/>
              </a:lnSpc>
              <a:spcBef>
                <a:spcPts val="600"/>
              </a:spcBef>
              <a:spcAft>
                <a:spcPts val="1000"/>
              </a:spcAft>
              <a:buFont typeface="Symbol" panose="05050102010706020507" pitchFamily="18" charset="2"/>
              <a:buChar char=""/>
              <a:tabLst>
                <a:tab pos="4568190" algn="l"/>
              </a:tabLst>
            </a:pPr>
            <a:r>
              <a:rPr lang="ar-SY" dirty="0">
                <a:effectLst/>
                <a:latin typeface="Times New Roman" panose="02020603050405020304" pitchFamily="18" charset="0"/>
                <a:ea typeface="Calibri" panose="020F0502020204030204" pitchFamily="34" charset="0"/>
                <a:cs typeface="Simplified Arabic" panose="02020603050405020304" pitchFamily="18" charset="-78"/>
              </a:rPr>
              <a:t>إنّ مورثات الديهدرين التي تمت دراستها تحدد بروتينات لها وظائف معينة في تحمل الجفاف، وبالتالي يمكن تقديم هذه الطرز الوراثية التي حملت عدداً أكبر من المواقع الأليلية لمورثات الديهيدرين كآباء متحملة للجفاف في برامج التربية، ليتم نقلها إلى الطرز الوراثية الحساسة بطرق التربية التقليدية كالتهجين أو استعمال التقانات الحيوية، لنقلها من نبات إلى آخر والحصول على نباتات معدلة وراثياً متحملة للجفاف.</a:t>
            </a:r>
            <a:endParaRPr lang="ar-SY" sz="1800" dirty="0">
              <a:effectLst/>
              <a:latin typeface="Calibri" panose="020F0502020204030204" pitchFamily="34" charset="0"/>
              <a:ea typeface="Calibri" panose="020F0502020204030204" pitchFamily="34" charset="0"/>
              <a:cs typeface="Simplified Arabic" panose="02020603050405020304" pitchFamily="18" charset="-78"/>
            </a:endParaRPr>
          </a:p>
          <a:p>
            <a:pPr marL="342900" marR="0" lvl="0" indent="-342900" algn="just" rtl="1">
              <a:lnSpc>
                <a:spcPct val="115000"/>
              </a:lnSpc>
              <a:spcBef>
                <a:spcPts val="600"/>
              </a:spcBef>
              <a:spcAft>
                <a:spcPts val="1000"/>
              </a:spcAft>
              <a:buFont typeface="Symbol" panose="05050102010706020507" pitchFamily="18" charset="2"/>
              <a:buChar char=""/>
              <a:tabLst>
                <a:tab pos="4568190" algn="l"/>
              </a:tabLst>
            </a:pPr>
            <a:r>
              <a:rPr lang="ar-SA" sz="1800" dirty="0">
                <a:effectLst/>
                <a:ea typeface="Calibri" panose="020F0502020204030204" pitchFamily="34" charset="0"/>
                <a:cs typeface="Simplified Arabic" panose="02020603050405020304" pitchFamily="18" charset="-78"/>
              </a:rPr>
              <a:t>البحث عن مورثات أخرى لتحمل الجفاف، مختلفة عن عائلة الديهيدرين، وإجراء المزيد من الدراسات عليها. </a:t>
            </a:r>
            <a:endParaRPr lang="en-US" sz="1800" dirty="0">
              <a:effectLst/>
              <a:latin typeface="Calibri" panose="020F0502020204030204" pitchFamily="34" charset="0"/>
              <a:ea typeface="Calibri" panose="020F0502020204030204" pitchFamily="34" charset="0"/>
              <a:cs typeface="Simplified Arabic" panose="02020603050405020304" pitchFamily="18" charset="-78"/>
            </a:endParaRPr>
          </a:p>
        </p:txBody>
      </p:sp>
    </p:spTree>
    <p:extLst>
      <p:ext uri="{BB962C8B-B14F-4D97-AF65-F5344CB8AC3E}">
        <p14:creationId xmlns:p14="http://schemas.microsoft.com/office/powerpoint/2010/main" val="5915424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2734798" y="1484784"/>
            <a:ext cx="3674404" cy="1569660"/>
          </a:xfrm>
          <a:prstGeom prst="rect">
            <a:avLst/>
          </a:prstGeom>
        </p:spPr>
        <p:txBody>
          <a:bodyPr wrap="none">
            <a:spAutoFit/>
          </a:bodyPr>
          <a:lstStyle/>
          <a:p>
            <a:r>
              <a:rPr lang="ar-SA" sz="9600" dirty="0">
                <a:latin typeface="Aldhabi" panose="01000000000000000000" pitchFamily="2" charset="-78"/>
                <a:cs typeface="Aldhabi" panose="01000000000000000000" pitchFamily="2" charset="-78"/>
              </a:rPr>
              <a:t>شكراً لإصغائكم</a:t>
            </a:r>
          </a:p>
        </p:txBody>
      </p:sp>
      <p:sp>
        <p:nvSpPr>
          <p:cNvPr id="4" name="TextBox 3">
            <a:extLst>
              <a:ext uri="{FF2B5EF4-FFF2-40B4-BE49-F238E27FC236}">
                <a16:creationId xmlns:a16="http://schemas.microsoft.com/office/drawing/2014/main" id="{15E4DEDC-16A1-4C39-A9C2-E68AE55562D6}"/>
              </a:ext>
            </a:extLst>
          </p:cNvPr>
          <p:cNvSpPr txBox="1"/>
          <p:nvPr/>
        </p:nvSpPr>
        <p:spPr>
          <a:xfrm>
            <a:off x="2780928" y="3803556"/>
            <a:ext cx="3582144" cy="1569660"/>
          </a:xfrm>
          <a:prstGeom prst="rect">
            <a:avLst/>
          </a:prstGeom>
          <a:noFill/>
        </p:spPr>
        <p:txBody>
          <a:bodyPr wrap="square">
            <a:spAutoFit/>
          </a:bodyPr>
          <a:lstStyle/>
          <a:p>
            <a:pPr algn="ctr" rtl="1"/>
            <a:r>
              <a:rPr lang="ar-SY" sz="9600" dirty="0">
                <a:latin typeface="Aldhabi" panose="01000000000000000000" pitchFamily="2" charset="-78"/>
                <a:cs typeface="Aldhabi" panose="01000000000000000000" pitchFamily="2" charset="-78"/>
              </a:rPr>
              <a:t>"</a:t>
            </a:r>
            <a:r>
              <a:rPr lang="ar-SA" sz="9600" dirty="0">
                <a:latin typeface="Aldhabi" panose="01000000000000000000" pitchFamily="2" charset="-78"/>
                <a:cs typeface="Aldhabi" panose="01000000000000000000" pitchFamily="2" charset="-78"/>
              </a:rPr>
              <a:t>الكمال لله</a:t>
            </a:r>
            <a:r>
              <a:rPr lang="ar-SY" sz="9600" dirty="0">
                <a:latin typeface="Aldhabi" panose="01000000000000000000" pitchFamily="2" charset="-78"/>
                <a:cs typeface="Aldhabi" panose="01000000000000000000" pitchFamily="2" charset="-78"/>
              </a:rPr>
              <a:t>"</a:t>
            </a:r>
            <a:endParaRPr lang="en-US" sz="9600" dirty="0">
              <a:latin typeface="Aldhabi" panose="01000000000000000000" pitchFamily="2" charset="-78"/>
              <a:cs typeface="Aldhabi" panose="010000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FB1A3D-3662-4483-8D9A-809072E71CAE}"/>
              </a:ext>
            </a:extLst>
          </p:cNvPr>
          <p:cNvSpPr>
            <a:spLocks noGrp="1"/>
          </p:cNvSpPr>
          <p:nvPr>
            <p:ph idx="1"/>
          </p:nvPr>
        </p:nvSpPr>
        <p:spPr>
          <a:xfrm>
            <a:off x="323528" y="761282"/>
            <a:ext cx="8714928" cy="5980086"/>
          </a:xfrm>
        </p:spPr>
        <p:txBody>
          <a:bodyPr>
            <a:normAutofit/>
          </a:bodyPr>
          <a:lstStyle/>
          <a:p>
            <a:pPr marL="0" indent="0" algn="r" rtl="1">
              <a:buNone/>
            </a:pPr>
            <a:r>
              <a:rPr lang="ar-SY" b="1" dirty="0">
                <a:solidFill>
                  <a:srgbClr val="FF0000"/>
                </a:solidFill>
                <a:effectLst>
                  <a:outerShdw blurRad="38100" dist="38100" dir="2700000" algn="tl">
                    <a:srgbClr val="000000">
                      <a:alpha val="43137"/>
                    </a:srgbClr>
                  </a:outerShdw>
                </a:effectLst>
                <a:ea typeface="Times New Roman" panose="02020603050405020304" pitchFamily="18" charset="0"/>
                <a:cs typeface="Simplified Arabic" panose="02020603050405020304" pitchFamily="18" charset="-78"/>
              </a:rPr>
              <a:t>البرولين </a:t>
            </a:r>
            <a:r>
              <a:rPr lang="ar-SA" dirty="0">
                <a:effectLst/>
                <a:ea typeface="Times New Roman" panose="02020603050405020304" pitchFamily="18" charset="0"/>
                <a:cs typeface="Simplified Arabic" panose="02020603050405020304" pitchFamily="18" charset="-78"/>
              </a:rPr>
              <a:t>هو أحد الأحماض الأمينية الهامة في النباتات</a:t>
            </a:r>
            <a:r>
              <a:rPr lang="ar-SY" dirty="0">
                <a:effectLst/>
                <a:ea typeface="Times New Roman" panose="02020603050405020304" pitchFamily="18" charset="0"/>
                <a:cs typeface="Simplified Arabic" panose="02020603050405020304" pitchFamily="18" charset="-78"/>
              </a:rPr>
              <a:t> </a:t>
            </a:r>
            <a:r>
              <a:rPr lang="ar-SA" dirty="0">
                <a:solidFill>
                  <a:srgbClr val="171717"/>
                </a:solidFill>
                <a:effectLst/>
                <a:ea typeface="Calibri" panose="020F0502020204030204" pitchFamily="34" charset="0"/>
                <a:cs typeface="Simplified Arabic" panose="02020603050405020304" pitchFamily="18" charset="-78"/>
              </a:rPr>
              <a:t>مصدر البرولين المتراكم في أثناء الجفاف هو </a:t>
            </a:r>
            <a:r>
              <a:rPr lang="ar-SA" dirty="0">
                <a:cs typeface="Simplified Arabic" panose="02020603050405020304" pitchFamily="18" charset="-78"/>
              </a:rPr>
              <a:t>التصنيع من الجلوتامات (</a:t>
            </a:r>
            <a:r>
              <a:rPr lang="en-US" dirty="0">
                <a:cs typeface="Simplified Arabic" panose="02020603050405020304" pitchFamily="18" charset="-78"/>
              </a:rPr>
              <a:t>Glutamate</a:t>
            </a:r>
            <a:r>
              <a:rPr lang="ar-SA" dirty="0">
                <a:cs typeface="Simplified Arabic" panose="02020603050405020304" pitchFamily="18" charset="-78"/>
              </a:rPr>
              <a:t>)، أو بسبب نقص أكسدته</a:t>
            </a:r>
            <a:r>
              <a:rPr lang="ar-SY" dirty="0">
                <a:cs typeface="Simplified Arabic" panose="02020603050405020304" pitchFamily="18" charset="-78"/>
              </a:rPr>
              <a:t>, يُساعد تراكم البرولين في تحسين تحمل النباتات للجفاف، حيث يعمل على خفض قيمة االجهد المائي داخل الخلايا النباتية نتيجة شد جزيئات الماء، ما يزيد من فرق التدرج في الجهد المائي بين النبات والوسط المحيط، فيزداد معدّل امتصاص الماء</a:t>
            </a:r>
          </a:p>
          <a:p>
            <a:pPr marL="0" indent="0" algn="r" rtl="1">
              <a:buNone/>
            </a:pPr>
            <a:r>
              <a:rPr lang="ar-SY" b="1" dirty="0">
                <a:solidFill>
                  <a:srgbClr val="FF0000"/>
                </a:solidFill>
                <a:effectLst>
                  <a:outerShdw blurRad="38100" dist="38100" dir="2700000" algn="tl">
                    <a:srgbClr val="000000">
                      <a:alpha val="43137"/>
                    </a:srgbClr>
                  </a:outerShdw>
                </a:effectLst>
                <a:ea typeface="Times New Roman" panose="02020603050405020304" pitchFamily="18" charset="0"/>
                <a:cs typeface="Simplified Arabic" panose="02020603050405020304" pitchFamily="18" charset="-78"/>
              </a:rPr>
              <a:t>ا</a:t>
            </a:r>
            <a:r>
              <a:rPr lang="ar-SA" sz="1800" b="1" dirty="0">
                <a:solidFill>
                  <a:srgbClr val="FF0000"/>
                </a:solidFill>
                <a:effectLst>
                  <a:outerShdw blurRad="38100" dist="38100" dir="2700000" algn="tl">
                    <a:srgbClr val="000000">
                      <a:alpha val="43137"/>
                    </a:srgbClr>
                  </a:outerShdw>
                </a:effectLst>
                <a:ea typeface="Times New Roman" panose="02020603050405020304" pitchFamily="18" charset="0"/>
                <a:cs typeface="Simplified Arabic" panose="02020603050405020304" pitchFamily="18" charset="-78"/>
              </a:rPr>
              <a:t>لكلوروفيل</a:t>
            </a:r>
            <a:r>
              <a:rPr lang="ar-SY" sz="1800" b="1" dirty="0">
                <a:solidFill>
                  <a:srgbClr val="FF0000"/>
                </a:solidFill>
                <a:effectLst>
                  <a:outerShdw blurRad="38100" dist="38100" dir="2700000" algn="tl">
                    <a:srgbClr val="000000">
                      <a:alpha val="43137"/>
                    </a:srgbClr>
                  </a:outerShdw>
                </a:effectLst>
                <a:ea typeface="Times New Roman" panose="02020603050405020304" pitchFamily="18" charset="0"/>
                <a:cs typeface="Simplified Arabic" panose="02020603050405020304" pitchFamily="18" charset="-78"/>
              </a:rPr>
              <a:t> </a:t>
            </a:r>
            <a:r>
              <a:rPr lang="ar-SA" sz="1800" dirty="0">
                <a:effectLst/>
                <a:ea typeface="Times New Roman" panose="02020603050405020304" pitchFamily="18" charset="0"/>
                <a:cs typeface="Simplified Arabic" panose="02020603050405020304" pitchFamily="18" charset="-78"/>
              </a:rPr>
              <a:t>تقوم النباتات بتصنيع الغذاء من خلال عملية التمثيل الضوئي وتعتبر الأصبغة الخضراء الموجودة في الأوراق جهازاً ضوئيا لالتقاط الضوء فالكلوروفيل هو المكون الرئيسي للبلاستيدات الخضراء ومحتواه النسبي له علاقة إيجابية مع معدل التمثيل الضوئي </a:t>
            </a:r>
            <a:endParaRPr lang="ar-SY" sz="1800" dirty="0">
              <a:effectLst/>
              <a:ea typeface="Times New Roman" panose="02020603050405020304" pitchFamily="18" charset="0"/>
              <a:cs typeface="Simplified Arabic" panose="02020603050405020304" pitchFamily="18" charset="-78"/>
            </a:endParaRPr>
          </a:p>
          <a:p>
            <a:pPr marL="0" indent="0" algn="r" rtl="1">
              <a:buNone/>
            </a:pPr>
            <a:r>
              <a:rPr lang="ar-SA" b="1" dirty="0">
                <a:solidFill>
                  <a:srgbClr val="FF0000"/>
                </a:solidFill>
                <a:effectLst>
                  <a:outerShdw blurRad="38100" dist="38100" dir="2700000" algn="tl">
                    <a:srgbClr val="000000">
                      <a:alpha val="43137"/>
                    </a:srgbClr>
                  </a:outerShdw>
                </a:effectLst>
                <a:cs typeface="Simplified Arabic" panose="02020603050405020304" pitchFamily="18" charset="-78"/>
              </a:rPr>
              <a:t>السكريا ت الذائبة </a:t>
            </a:r>
            <a:r>
              <a:rPr lang="ar-SA" dirty="0">
                <a:cs typeface="Simplified Arabic" panose="02020603050405020304" pitchFamily="18" charset="-78"/>
              </a:rPr>
              <a:t>وهي عبارة عن هيدرات الكربون الذائبة (الغلوكوز والفركتوز والسكروز), </a:t>
            </a:r>
            <a:r>
              <a:rPr lang="ar-SY" dirty="0">
                <a:cs typeface="Simplified Arabic" panose="02020603050405020304" pitchFamily="18" charset="-78"/>
              </a:rPr>
              <a:t>لوحظ </a:t>
            </a:r>
            <a:r>
              <a:rPr lang="ar-SA" dirty="0">
                <a:cs typeface="Simplified Arabic" panose="02020603050405020304" pitchFamily="18" charset="-78"/>
              </a:rPr>
              <a:t>أن تحمل الجفاف قد يكون راجعاً للاستعمال التدريجي للمدخرات النشوية, بالإضافة إلى ذلك فإن السكريات الذائبة تساهم في حماية الظواهر (التفاعلات) المؤدية إلى تركيب الأ</a:t>
            </a:r>
            <a:r>
              <a:rPr lang="ar-SY" dirty="0">
                <a:cs typeface="Simplified Arabic" panose="02020603050405020304" pitchFamily="18" charset="-78"/>
              </a:rPr>
              <a:t>نز</a:t>
            </a:r>
            <a:r>
              <a:rPr lang="ar-SA" dirty="0">
                <a:cs typeface="Simplified Arabic" panose="02020603050405020304" pitchFamily="18" charset="-78"/>
              </a:rPr>
              <a:t>يمات الشيء الذي يسمح للنبات بتحمل أفضل لمؤثرات الجفاف</a:t>
            </a:r>
            <a:r>
              <a:rPr lang="ar-SY" dirty="0">
                <a:cs typeface="Simplified Arabic" panose="02020603050405020304" pitchFamily="18" charset="-78"/>
              </a:rPr>
              <a:t>.</a:t>
            </a:r>
            <a:r>
              <a:rPr lang="ar-SA" dirty="0">
                <a:cs typeface="Simplified Arabic" panose="02020603050405020304" pitchFamily="18" charset="-78"/>
              </a:rPr>
              <a:t> </a:t>
            </a:r>
            <a:endParaRPr lang="ar-SY" dirty="0">
              <a:cs typeface="Simplified Arabic" panose="02020603050405020304" pitchFamily="18" charset="-78"/>
            </a:endParaRPr>
          </a:p>
          <a:p>
            <a:pPr marL="0" indent="0" algn="r" rtl="1">
              <a:buNone/>
            </a:pPr>
            <a:r>
              <a:rPr lang="ar-SA" b="1" dirty="0">
                <a:solidFill>
                  <a:srgbClr val="FF0000"/>
                </a:solidFill>
                <a:effectLst>
                  <a:outerShdw blurRad="38100" dist="38100" dir="2700000" algn="tl">
                    <a:srgbClr val="000000">
                      <a:alpha val="43137"/>
                    </a:srgbClr>
                  </a:outerShdw>
                </a:effectLst>
                <a:cs typeface="Simplified Arabic" panose="02020603050405020304" pitchFamily="18" charset="-78"/>
              </a:rPr>
              <a:t>محتوى الماء النسبي </a:t>
            </a:r>
            <a:r>
              <a:rPr lang="ar-SA" dirty="0">
                <a:cs typeface="Simplified Arabic" panose="02020603050405020304" pitchFamily="18" charset="-78"/>
              </a:rPr>
              <a:t>يعكس حالة النبات المائية وقدرة النبات على التعامل مع ظروف الجفاف</a:t>
            </a:r>
            <a:r>
              <a:rPr lang="ar-SY" dirty="0">
                <a:cs typeface="Simplified Arabic" panose="02020603050405020304" pitchFamily="18" charset="-78"/>
              </a:rPr>
              <a:t>, إ</a:t>
            </a:r>
            <a:r>
              <a:rPr lang="ar-SA" dirty="0">
                <a:cs typeface="Simplified Arabic" panose="02020603050405020304" pitchFamily="18" charset="-78"/>
              </a:rPr>
              <a:t>ضافة إلى التوازن بين الماء الممتص من قبل النبات، ومعدّل فقد الماء بالنتح، والمقدرة على التعديل الحلولي</a:t>
            </a:r>
            <a:r>
              <a:rPr lang="ar-SY" dirty="0">
                <a:cs typeface="Simplified Arabic" panose="02020603050405020304" pitchFamily="18" charset="-78"/>
              </a:rPr>
              <a:t>.</a:t>
            </a:r>
          </a:p>
          <a:p>
            <a:pPr marL="0" indent="0" algn="r" rtl="1">
              <a:buNone/>
            </a:pPr>
            <a:r>
              <a:rPr lang="ar-SA" dirty="0">
                <a:cs typeface="Simplified Arabic" panose="02020603050405020304" pitchFamily="18" charset="-78"/>
              </a:rPr>
              <a:t>ويُعبّر تركيز </a:t>
            </a:r>
            <a:r>
              <a:rPr lang="ar-SA" b="1" dirty="0">
                <a:solidFill>
                  <a:srgbClr val="FF0000"/>
                </a:solidFill>
                <a:effectLst>
                  <a:outerShdw blurRad="38100" dist="38100" dir="2700000" algn="tl">
                    <a:srgbClr val="000000">
                      <a:alpha val="43137"/>
                    </a:srgbClr>
                  </a:outerShdw>
                </a:effectLst>
                <a:cs typeface="Simplified Arabic" panose="02020603050405020304" pitchFamily="18" charset="-78"/>
              </a:rPr>
              <a:t>المالون داي ألدهيد </a:t>
            </a:r>
            <a:r>
              <a:rPr lang="ar-SA" dirty="0">
                <a:cs typeface="Simplified Arabic" panose="02020603050405020304" pitchFamily="18" charset="-78"/>
              </a:rPr>
              <a:t>عن مقدار التخريب الذي لحق بالمواد الدهنية الداخلة في تركيب الأغشية الحيوية </a:t>
            </a:r>
            <a:r>
              <a:rPr lang="ar-SY" dirty="0">
                <a:cs typeface="Simplified Arabic" panose="02020603050405020304" pitchFamily="18" charset="-78"/>
              </a:rPr>
              <a:t>.</a:t>
            </a:r>
          </a:p>
          <a:p>
            <a:pPr marL="0" indent="0" algn="r" rtl="1">
              <a:buNone/>
            </a:pPr>
            <a:r>
              <a:rPr lang="ar-LB" dirty="0">
                <a:cs typeface="Simplified Arabic" panose="02020603050405020304" pitchFamily="18" charset="-78"/>
              </a:rPr>
              <a:t>حيث يُعد إنتاج مالون داي ألدهيد نتيجة أكسدة دهون الغشاء واحداً من أهم أضرار جذور الأكسجين النشطة والتي يمكن أن تعطي تقديراً واضحاً عن مدى الضرر الذي لحق بالنباتات نتيجة التعرض لإجهاد الجفاف، </a:t>
            </a:r>
            <a:r>
              <a:rPr lang="ar-SY" dirty="0">
                <a:cs typeface="Simplified Arabic" panose="02020603050405020304" pitchFamily="18" charset="-78"/>
              </a:rPr>
              <a:t>حيث ي</a:t>
            </a:r>
            <a:r>
              <a:rPr lang="ar-SA" dirty="0">
                <a:cs typeface="Simplified Arabic" panose="02020603050405020304" pitchFamily="18" charset="-78"/>
              </a:rPr>
              <a:t>نشأ غشاء مليء بالثقوب، ويفقد بذلك خاصيته الاصطفائية، وتموت جرّاء ذلك الخلايا النباتية</a:t>
            </a:r>
            <a:r>
              <a:rPr lang="ar-SY" dirty="0">
                <a:cs typeface="Simplified Arabic" panose="02020603050405020304" pitchFamily="18" charset="-78"/>
              </a:rPr>
              <a:t>.</a:t>
            </a:r>
          </a:p>
        </p:txBody>
      </p:sp>
      <p:sp>
        <p:nvSpPr>
          <p:cNvPr id="4" name="Title 1">
            <a:extLst>
              <a:ext uri="{FF2B5EF4-FFF2-40B4-BE49-F238E27FC236}">
                <a16:creationId xmlns:a16="http://schemas.microsoft.com/office/drawing/2014/main" id="{9A297677-F7C3-4F92-801C-1C14C1AA3349}"/>
              </a:ext>
            </a:extLst>
          </p:cNvPr>
          <p:cNvSpPr>
            <a:spLocks noGrp="1"/>
          </p:cNvSpPr>
          <p:nvPr>
            <p:ph type="title"/>
          </p:nvPr>
        </p:nvSpPr>
        <p:spPr>
          <a:xfrm>
            <a:off x="6084168" y="188640"/>
            <a:ext cx="2738264" cy="572642"/>
          </a:xfrm>
        </p:spPr>
        <p:txBody>
          <a:bodyPr>
            <a:normAutofit fontScale="90000"/>
          </a:bodyPr>
          <a:lstStyle/>
          <a:p>
            <a:pPr algn="ctr"/>
            <a:r>
              <a:rPr lang="ar-SY" sz="2000" b="1" dirty="0">
                <a:effectLst>
                  <a:outerShdw blurRad="38100" dist="38100" dir="2700000" algn="tl">
                    <a:srgbClr val="000000">
                      <a:alpha val="43137"/>
                    </a:srgbClr>
                  </a:outerShdw>
                </a:effectLst>
              </a:rPr>
              <a:t>المؤشرات البيوكيميائية</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971312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8946-5E66-4306-97D5-C58E2E5461BA}"/>
              </a:ext>
            </a:extLst>
          </p:cNvPr>
          <p:cNvSpPr>
            <a:spLocks noGrp="1"/>
          </p:cNvSpPr>
          <p:nvPr>
            <p:ph type="title"/>
          </p:nvPr>
        </p:nvSpPr>
        <p:spPr>
          <a:xfrm>
            <a:off x="6084168" y="188640"/>
            <a:ext cx="2738264" cy="572642"/>
          </a:xfrm>
        </p:spPr>
        <p:txBody>
          <a:bodyPr>
            <a:normAutofit/>
          </a:bodyPr>
          <a:lstStyle/>
          <a:p>
            <a:pPr algn="ctr"/>
            <a:r>
              <a:rPr lang="ar-SY" sz="2000" b="1" dirty="0">
                <a:effectLst>
                  <a:outerShdw blurRad="38100" dist="38100" dir="2700000" algn="tl">
                    <a:srgbClr val="000000">
                      <a:alpha val="43137"/>
                    </a:srgbClr>
                  </a:outerShdw>
                </a:effectLst>
              </a:rPr>
              <a:t>المؤشرات الجزيئية</a:t>
            </a:r>
            <a:endParaRPr lang="en-US" sz="20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AFD1AAE-80C1-49CC-A62B-CA990CE79219}"/>
              </a:ext>
            </a:extLst>
          </p:cNvPr>
          <p:cNvSpPr>
            <a:spLocks noGrp="1"/>
          </p:cNvSpPr>
          <p:nvPr>
            <p:ph idx="1"/>
          </p:nvPr>
        </p:nvSpPr>
        <p:spPr>
          <a:xfrm>
            <a:off x="1043608" y="761282"/>
            <a:ext cx="7922840" cy="6096718"/>
          </a:xfrm>
        </p:spPr>
        <p:txBody>
          <a:bodyPr>
            <a:normAutofit/>
          </a:bodyPr>
          <a:lstStyle/>
          <a:p>
            <a:pPr algn="r" rtl="1"/>
            <a:endParaRPr lang="ar-SY" sz="1800" dirty="0">
              <a:effectLst/>
              <a:ea typeface="Calibri" panose="020F0502020204030204" pitchFamily="34" charset="0"/>
              <a:cs typeface="Simplified Arabic" panose="02020603050405020304" pitchFamily="18" charset="-78"/>
            </a:endParaRPr>
          </a:p>
          <a:p>
            <a:pPr algn="r" rtl="1"/>
            <a:r>
              <a:rPr lang="ar-SY" sz="1800" dirty="0">
                <a:effectLst/>
                <a:latin typeface="Calibri" panose="020F0502020204030204" pitchFamily="34" charset="0"/>
                <a:ea typeface="Calibri" panose="020F0502020204030204" pitchFamily="34" charset="0"/>
                <a:cs typeface="Simplified Arabic" panose="02020603050405020304" pitchFamily="18" charset="-78"/>
              </a:rPr>
              <a:t>يعد تقييم التنوع الوراثي باستخدام المؤشرات الجزيئية حجر الزاوية لفهم البناء الجينومي, وتوصيف وبقاء التنوع الوراثي في المادة الوراثية للنباتات, وتحديد المورثات المحدد للصفات المهمة.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r>
              <a:rPr lang="ar-SY" dirty="0">
                <a:latin typeface="Calibri" panose="020F0502020204030204" pitchFamily="34" charset="0"/>
                <a:cs typeface="Simplified Arabic" panose="02020603050405020304" pitchFamily="18" charset="-78"/>
              </a:rPr>
              <a:t>تعتمد تقنية </a:t>
            </a:r>
            <a:r>
              <a:rPr lang="en-US" b="1" dirty="0">
                <a:solidFill>
                  <a:srgbClr val="FF0000"/>
                </a:solidFill>
                <a:effectLst>
                  <a:outerShdw blurRad="38100" dist="38100" dir="2700000" algn="tl">
                    <a:srgbClr val="000000">
                      <a:alpha val="43137"/>
                    </a:srgbClr>
                  </a:outerShdw>
                </a:effectLst>
                <a:latin typeface="Calibri" panose="020F0502020204030204" pitchFamily="34" charset="0"/>
                <a:cs typeface="Simplified Arabic" panose="02020603050405020304" pitchFamily="18" charset="-78"/>
              </a:rPr>
              <a:t>ISSR</a:t>
            </a:r>
            <a:r>
              <a:rPr lang="ar-SY" dirty="0">
                <a:latin typeface="Calibri" panose="020F0502020204030204" pitchFamily="34" charset="0"/>
                <a:cs typeface="Simplified Arabic" panose="02020603050405020304" pitchFamily="18" charset="-78"/>
              </a:rPr>
              <a:t> (</a:t>
            </a:r>
            <a:r>
              <a:rPr lang="en-US" dirty="0">
                <a:latin typeface="Calibri" panose="020F0502020204030204" pitchFamily="34" charset="0"/>
                <a:cs typeface="Simplified Arabic" panose="02020603050405020304" pitchFamily="18" charset="-78"/>
              </a:rPr>
              <a:t>Inter Simple Sequence Repeats</a:t>
            </a:r>
            <a:r>
              <a:rPr lang="ar-SY" dirty="0">
                <a:latin typeface="Calibri" panose="020F0502020204030204" pitchFamily="34" charset="0"/>
                <a:cs typeface="Simplified Arabic" panose="02020603050405020304" pitchFamily="18" charset="-78"/>
              </a:rPr>
              <a:t>) التكرارات الترادفية البسيطة الداخلية على تضخيم المواقع بين التوابع الدقيقة المتقاربة، والمتوضعة بشكل متعاكس باستعمال بادئات وحيدة ومؤلفة من نكليوتيدات متكررة، ومحاطة في أغلب الأحيان بـ2-4 نكليوتيدات إمّا في المنطقة 5َ أو3َ .</a:t>
            </a:r>
          </a:p>
          <a:p>
            <a:pPr algn="r" rtl="1"/>
            <a:r>
              <a:rPr lang="ar-SA" sz="1800" dirty="0">
                <a:effectLst/>
                <a:ea typeface="Calibri" panose="020F0502020204030204" pitchFamily="34" charset="0"/>
                <a:cs typeface="Simplified Arabic" panose="02020603050405020304" pitchFamily="18" charset="-78"/>
              </a:rPr>
              <a:t>تنتج النباتات في ظل الظروف البيئية التي تولد جهداً مائياً منخفضاً مجموعة من البروتينات المحبة للماء كجزء من الاستجابة للإجهاد لحماية الخلية</a:t>
            </a:r>
            <a:r>
              <a:rPr lang="ar-SA" sz="1800" dirty="0">
                <a:effectLst/>
                <a:latin typeface="Simplified Arabic" panose="02020603050405020304" pitchFamily="18" charset="-78"/>
                <a:ea typeface="Calibri" panose="020F0502020204030204" pitchFamily="34" charset="0"/>
              </a:rPr>
              <a:t>. تم تمييز هذه البروتينات لأول مرة في القطن خلال المراحل المتأخرة من التطور الجيني, وسميت ببروتينات التخليق الجيني المتأخر </a:t>
            </a:r>
            <a:r>
              <a:rPr lang="en-US" sz="1800" dirty="0">
                <a:effectLst/>
                <a:latin typeface="Simplified Arabic" panose="02020603050405020304" pitchFamily="18" charset="-78"/>
                <a:ea typeface="Calibri" panose="020F0502020204030204" pitchFamily="34" charset="0"/>
              </a:rPr>
              <a:t>Late-Embryogenesis-Abundant </a:t>
            </a:r>
            <a:r>
              <a:rPr lang="en-US" sz="1800" b="1" dirty="0">
                <a:solidFill>
                  <a:srgbClr val="FF0000"/>
                </a:solidFill>
                <a:effectLst>
                  <a:outerShdw blurRad="38100" dist="38100" dir="2700000" algn="tl">
                    <a:srgbClr val="000000">
                      <a:alpha val="43137"/>
                    </a:srgbClr>
                  </a:outerShdw>
                </a:effectLst>
                <a:latin typeface="Simplified Arabic" panose="02020603050405020304" pitchFamily="18" charset="-78"/>
                <a:ea typeface="Calibri" panose="020F0502020204030204" pitchFamily="34" charset="0"/>
              </a:rPr>
              <a:t>(LEA)</a:t>
            </a:r>
            <a:r>
              <a:rPr lang="ar-SY" sz="1800" dirty="0">
                <a:effectLst/>
                <a:latin typeface="Simplified Arabic" panose="02020603050405020304" pitchFamily="18" charset="-78"/>
                <a:ea typeface="Calibri" panose="020F0502020204030204" pitchFamily="34" charset="0"/>
              </a:rPr>
              <a:t>.</a:t>
            </a:r>
          </a:p>
          <a:p>
            <a:pPr algn="r" rtl="1"/>
            <a:r>
              <a:rPr lang="ar-SA" sz="1800" dirty="0">
                <a:effectLst/>
                <a:latin typeface="Simplified Arabic" panose="02020603050405020304" pitchFamily="18" charset="-78"/>
                <a:ea typeface="Calibri" panose="020F0502020204030204" pitchFamily="34" charset="0"/>
              </a:rPr>
              <a:t>تم تحديد ثلاث مجموعات رئيسية من بروتينات </a:t>
            </a:r>
            <a:r>
              <a:rPr lang="en-US" sz="1800" dirty="0">
                <a:effectLst/>
                <a:latin typeface="Simplified Arabic" panose="02020603050405020304" pitchFamily="18" charset="-78"/>
                <a:ea typeface="Calibri" panose="020F0502020204030204" pitchFamily="34" charset="0"/>
              </a:rPr>
              <a:t>LEA</a:t>
            </a:r>
            <a:r>
              <a:rPr lang="ar-SA" sz="1800" dirty="0">
                <a:effectLst/>
                <a:latin typeface="Simplified Arabic" panose="02020603050405020304" pitchFamily="18" charset="-78"/>
                <a:ea typeface="Calibri" panose="020F0502020204030204" pitchFamily="34" charset="0"/>
              </a:rPr>
              <a:t> على أساس تشابه التسلسل والخصائص الهيكلية وهي: المجموعة الأولى, المجموعة الثانية, والمجموعة الثالثة. تنتمي الديهدرينات</a:t>
            </a:r>
            <a:r>
              <a:rPr lang="ar-SA" sz="1800" dirty="0">
                <a:effectLst/>
                <a:ea typeface="Calibri" panose="020F0502020204030204" pitchFamily="34" charset="0"/>
                <a:cs typeface="Simplified Arabic" panose="02020603050405020304" pitchFamily="18" charset="-78"/>
              </a:rPr>
              <a:t> </a:t>
            </a:r>
            <a:r>
              <a:rPr lang="en-US" sz="1800" b="1" dirty="0">
                <a:solidFill>
                  <a:srgbClr val="FF0000"/>
                </a:solidFill>
                <a:effectLst>
                  <a:outerShdw blurRad="38100" dist="38100" dir="2700000" algn="tl">
                    <a:srgbClr val="000000">
                      <a:alpha val="43137"/>
                    </a:srgbClr>
                  </a:outerShdw>
                </a:effectLst>
                <a:latin typeface="Simplified Arabic" panose="02020603050405020304" pitchFamily="18" charset="-78"/>
                <a:ea typeface="Calibri" panose="020F0502020204030204" pitchFamily="34" charset="0"/>
              </a:rPr>
              <a:t>Dehydrins</a:t>
            </a:r>
            <a:r>
              <a:rPr lang="ar-SA" sz="1800" dirty="0">
                <a:effectLst/>
                <a:ea typeface="Calibri" panose="020F0502020204030204" pitchFamily="34" charset="0"/>
                <a:cs typeface="Simplified Arabic" panose="02020603050405020304" pitchFamily="18" charset="-78"/>
              </a:rPr>
              <a:t> إلى المجموعة الثانية, وتوجد بشكل أساسي في الأنسجة النباتية الجافة, مثل البذور الناضجة, وفي الأنسجة النباتية المعرضة للجفاف ودرجة الحرارة المنخفضة, وظروف الملوحة المرتفعة</a:t>
            </a:r>
            <a:r>
              <a:rPr lang="ar-SY" sz="1800" dirty="0">
                <a:effectLst/>
                <a:latin typeface="Simplified Arabic" panose="02020603050405020304" pitchFamily="18" charset="-78"/>
                <a:ea typeface="Calibri" panose="020F0502020204030204" pitchFamily="34" charset="0"/>
                <a:cs typeface="Simplified Arabic" panose="02020603050405020304" pitchFamily="18" charset="-78"/>
              </a:rPr>
              <a:t>.</a:t>
            </a:r>
            <a:endParaRPr lang="ar-SY" dirty="0">
              <a:latin typeface="Simplified Arabic" panose="02020603050405020304" pitchFamily="18" charset="-78"/>
              <a:ea typeface="Calibri" panose="020F0502020204030204" pitchFamily="34" charset="0"/>
              <a:cs typeface="Simplified Arabic" panose="02020603050405020304" pitchFamily="18" charset="-78"/>
            </a:endParaRPr>
          </a:p>
          <a:p>
            <a:pPr algn="r" rtl="1"/>
            <a:r>
              <a:rPr lang="ar-SA" sz="1800" dirty="0">
                <a:effectLst/>
                <a:latin typeface="Calibri" panose="020F0502020204030204" pitchFamily="34" charset="0"/>
                <a:ea typeface="Calibri" panose="020F0502020204030204" pitchFamily="34" charset="0"/>
                <a:cs typeface="Simplified Arabic" panose="02020603050405020304" pitchFamily="18" charset="-78"/>
              </a:rPr>
              <a:t>لم يتم بعد تحديد آلية عمل الديهدرينات بدقة , ولكن من المقبول عموماً القول بأن وظيفتها حماية الخلايا من التلف الناجم عن الإجهاد الجفافي, فهي قادرة على الارتباط بالماء بقابلية عالية, مما يمنع فقد الماء من الخلايا حتى درجة الجفاف القاتل للنبات, ويساعد الخلايا على الاحتفاظ بحد أدنى من الماء لتبقى حية.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latin typeface="Calibri" panose="020F0502020204030204" pitchFamily="34" charset="0"/>
              <a:cs typeface="Simplified Arabic" panose="02020603050405020304" pitchFamily="18" charset="-78"/>
            </a:endParaRPr>
          </a:p>
        </p:txBody>
      </p:sp>
    </p:spTree>
    <p:extLst>
      <p:ext uri="{BB962C8B-B14F-4D97-AF65-F5344CB8AC3E}">
        <p14:creationId xmlns:p14="http://schemas.microsoft.com/office/powerpoint/2010/main" val="13973889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6116306" y="115090"/>
            <a:ext cx="2775119" cy="523220"/>
          </a:xfrm>
          <a:prstGeom prst="rect">
            <a:avLst/>
          </a:prstGeom>
        </p:spPr>
        <p:txBody>
          <a:bodyPr wrap="none">
            <a:spAutoFit/>
          </a:bodyPr>
          <a:lstStyle/>
          <a:p>
            <a:r>
              <a:rPr lang="ar-SA" sz="2800" b="1" dirty="0">
                <a:latin typeface="Simplified Arabic" panose="02020603050405020304" pitchFamily="18" charset="-78"/>
                <a:cs typeface="Simplified Arabic" panose="02020603050405020304" pitchFamily="18" charset="-78"/>
              </a:rPr>
              <a:t>أهمية البحث ومبرراته:</a:t>
            </a:r>
            <a:endParaRPr lang="en-US" sz="2800" dirty="0">
              <a:latin typeface="Simplified Arabic" panose="02020603050405020304" pitchFamily="18" charset="-78"/>
              <a:cs typeface="Simplified Arabic" panose="02020603050405020304" pitchFamily="18" charset="-78"/>
            </a:endParaRPr>
          </a:p>
        </p:txBody>
      </p:sp>
      <p:sp>
        <p:nvSpPr>
          <p:cNvPr id="3" name="مستطيل 2"/>
          <p:cNvSpPr/>
          <p:nvPr/>
        </p:nvSpPr>
        <p:spPr>
          <a:xfrm>
            <a:off x="219196" y="908720"/>
            <a:ext cx="8679852" cy="4746171"/>
          </a:xfrm>
          <a:prstGeom prst="rect">
            <a:avLst/>
          </a:prstGeom>
        </p:spPr>
        <p:txBody>
          <a:bodyPr wrap="square">
            <a:spAutoFit/>
          </a:bodyPr>
          <a:lstStyle/>
          <a:p>
            <a:pPr algn="r" rtl="1">
              <a:lnSpc>
                <a:spcPct val="150000"/>
              </a:lnSpc>
              <a:spcAft>
                <a:spcPts val="1000"/>
              </a:spcAft>
            </a:pPr>
            <a:r>
              <a:rPr lang="ar-SA" dirty="0">
                <a:ea typeface="Calibri"/>
              </a:rPr>
              <a:t>يحدث في النبات عدد كبير من التفاعلات للتغلب على الآثار الضارة الناجمة عن مجموعة واسعة من الإجهادات الحيوية وغير الحيوية بما في ذلك الضوء، الجفاف، الملوحة وارتفاع درجات الحرارة، ويعد الإجهاد ال</a:t>
            </a:r>
            <a:r>
              <a:rPr lang="ar-SY" dirty="0">
                <a:ea typeface="Calibri"/>
              </a:rPr>
              <a:t>ج</a:t>
            </a:r>
            <a:r>
              <a:rPr lang="ar-SA" dirty="0">
                <a:ea typeface="Calibri"/>
              </a:rPr>
              <a:t>فافي واحد من أهم الضغوط البيئية التي يتعرض لها النبات والتي تؤثر سلباً على إنتاجيته.</a:t>
            </a:r>
            <a:endParaRPr lang="en-US" sz="1200" dirty="0">
              <a:ea typeface="Calibri"/>
              <a:cs typeface="Arial"/>
            </a:endParaRPr>
          </a:p>
          <a:p>
            <a:pPr algn="just" rtl="1">
              <a:lnSpc>
                <a:spcPct val="150000"/>
              </a:lnSpc>
              <a:spcAft>
                <a:spcPts val="1000"/>
              </a:spcAft>
            </a:pPr>
            <a:r>
              <a:rPr lang="ar-SA" dirty="0">
                <a:ea typeface="Calibri"/>
              </a:rPr>
              <a:t>ولما كان القمح من أهم المحاصيل التي تزرع في الوطن العربي عامةً، وسوريا خاصةً، ونظراً لموجات الجفاف التي يتعرض لها العالم وتذبذب كمية الأمطار وعدم انتظامها، فإنه من الأهمية بمكان فهم الاستجابات ال</a:t>
            </a:r>
            <a:r>
              <a:rPr lang="ar-SY" dirty="0">
                <a:ea typeface="Calibri"/>
              </a:rPr>
              <a:t>بي</a:t>
            </a:r>
            <a:r>
              <a:rPr lang="ar-SA" dirty="0">
                <a:ea typeface="Calibri"/>
              </a:rPr>
              <a:t>وكيميائية والجزيئية للجفاف من قبل النبات وذلك لإدراك شامل لآلية مقاومة النبات لظروف ندرة المياه، فالأصل في عملية تكيف النبات مع البيئة هو الجينات وما يصاحبها من عناصر منظمة تجعل النبات أفضل نمواً، لذلك فإن هذه الدراسة التي تعد حديثة وغير مطروحة يمكن اعتبارها خطوة رئيسة أولية يستفاد منها لاحقاً في دراسات التربية والانتخاب ومن هنا تأتي أهمية البحث.</a:t>
            </a:r>
            <a:r>
              <a:rPr lang="ar-SA" sz="1400" dirty="0">
                <a:ea typeface="Calibri"/>
                <a:cs typeface="Simplified Arabic"/>
              </a:rPr>
              <a:t> </a:t>
            </a:r>
            <a:endParaRPr lang="en-US" sz="1200" dirty="0">
              <a:ea typeface="Calibri"/>
              <a:cs typeface="Arial"/>
            </a:endParaRPr>
          </a:p>
        </p:txBody>
      </p:sp>
    </p:spTree>
    <p:extLst>
      <p:ext uri="{BB962C8B-B14F-4D97-AF65-F5344CB8AC3E}">
        <p14:creationId xmlns:p14="http://schemas.microsoft.com/office/powerpoint/2010/main" val="6838191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0CD2EF-75FE-469B-BEBD-4A98B6113672}"/>
              </a:ext>
            </a:extLst>
          </p:cNvPr>
          <p:cNvSpPr txBox="1"/>
          <p:nvPr/>
        </p:nvSpPr>
        <p:spPr>
          <a:xfrm>
            <a:off x="7236296" y="188640"/>
            <a:ext cx="1709936" cy="523220"/>
          </a:xfrm>
          <a:prstGeom prst="rect">
            <a:avLst/>
          </a:prstGeom>
          <a:noFill/>
        </p:spPr>
        <p:txBody>
          <a:bodyPr wrap="square">
            <a:spAutoFit/>
          </a:bodyPr>
          <a:lstStyle/>
          <a:p>
            <a:r>
              <a:rPr lang="ar-SA" sz="2800" b="1" dirty="0">
                <a:effectLst/>
                <a:ea typeface="Calibri" panose="020F0502020204030204" pitchFamily="34" charset="0"/>
                <a:cs typeface="Simplified Arabic" panose="02020603050405020304" pitchFamily="18" charset="-78"/>
              </a:rPr>
              <a:t>أهداف البحث</a:t>
            </a:r>
            <a:endParaRPr lang="en-US" sz="2800" dirty="0"/>
          </a:p>
        </p:txBody>
      </p:sp>
      <p:sp>
        <p:nvSpPr>
          <p:cNvPr id="5" name="TextBox 4">
            <a:extLst>
              <a:ext uri="{FF2B5EF4-FFF2-40B4-BE49-F238E27FC236}">
                <a16:creationId xmlns:a16="http://schemas.microsoft.com/office/drawing/2014/main" id="{D37A74B0-F4DE-43D3-A700-D80432C026C2}"/>
              </a:ext>
            </a:extLst>
          </p:cNvPr>
          <p:cNvSpPr txBox="1"/>
          <p:nvPr/>
        </p:nvSpPr>
        <p:spPr>
          <a:xfrm>
            <a:off x="1619672" y="1052736"/>
            <a:ext cx="7020272" cy="2135200"/>
          </a:xfrm>
          <a:prstGeom prst="rect">
            <a:avLst/>
          </a:prstGeom>
          <a:noFill/>
        </p:spPr>
        <p:txBody>
          <a:bodyPr wrap="square">
            <a:spAutoFit/>
          </a:bodyPr>
          <a:lstStyle/>
          <a:p>
            <a:pPr marL="342900" marR="0" lvl="0" indent="-342900" algn="just" rtl="1">
              <a:lnSpc>
                <a:spcPct val="150000"/>
              </a:lnSpc>
              <a:spcBef>
                <a:spcPts val="0"/>
              </a:spcBef>
              <a:spcAft>
                <a:spcPts val="0"/>
              </a:spcAft>
              <a:buSzPts val="1600"/>
              <a:buFont typeface="+mj-lt"/>
              <a:buAutoNum type="arabicPeriod"/>
            </a:pPr>
            <a:r>
              <a:rPr lang="ar-SA" sz="1800" dirty="0">
                <a:effectLst/>
                <a:latin typeface="Calibri" panose="020F0502020204030204" pitchFamily="34" charset="0"/>
                <a:ea typeface="Calibri" panose="020F0502020204030204" pitchFamily="34" charset="0"/>
                <a:cs typeface="Simplified Arabic" panose="02020603050405020304" pitchFamily="18" charset="-78"/>
              </a:rPr>
              <a:t>تحديد بعض ال</a:t>
            </a:r>
            <a:r>
              <a:rPr lang="ar-SY" sz="1800" dirty="0">
                <a:effectLst/>
                <a:latin typeface="Calibri" panose="020F0502020204030204" pitchFamily="34" charset="0"/>
                <a:ea typeface="Calibri" panose="020F0502020204030204" pitchFamily="34" charset="0"/>
                <a:cs typeface="Simplified Arabic" panose="02020603050405020304" pitchFamily="18" charset="-78"/>
              </a:rPr>
              <a:t>مؤشرات البيوكيميائية المميزة للطرز المدروسة المرتبطة بتحمل الإجهاد الجفافي.</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a:lnSpc>
                <a:spcPct val="150000"/>
              </a:lnSpc>
              <a:spcBef>
                <a:spcPts val="0"/>
              </a:spcBef>
              <a:spcAft>
                <a:spcPts val="0"/>
              </a:spcAft>
              <a:buSzPts val="1600"/>
              <a:buFont typeface="+mj-lt"/>
              <a:buAutoNum type="arabicPeriod"/>
            </a:pPr>
            <a:r>
              <a:rPr lang="ar-SY" sz="1800" dirty="0">
                <a:effectLst/>
                <a:latin typeface="Times New Roman" panose="02020603050405020304" pitchFamily="18" charset="0"/>
                <a:ea typeface="Calibri" panose="020F0502020204030204" pitchFamily="34" charset="0"/>
                <a:cs typeface="Simplified Arabic" panose="02020603050405020304" pitchFamily="18" charset="-78"/>
              </a:rPr>
              <a:t>تحديد درجة القرابة الوراثية بين الطرز الوراثية القاسية وبين الطرز الطرية المدروسة باستخدام تقنية </a:t>
            </a:r>
            <a:r>
              <a:rPr lang="en-US" sz="1800" dirty="0">
                <a:effectLst/>
                <a:latin typeface="Times New Roman" panose="02020603050405020304" pitchFamily="18" charset="0"/>
                <a:ea typeface="Calibri" panose="020F0502020204030204" pitchFamily="34" charset="0"/>
                <a:cs typeface="Simplified Arabic" panose="02020603050405020304" pitchFamily="18" charset="-78"/>
              </a:rPr>
              <a:t>ISSR</a:t>
            </a:r>
            <a:r>
              <a:rPr lang="ar-SY" sz="1800" dirty="0">
                <a:effectLst/>
                <a:latin typeface="Times New Roman" panose="02020603050405020304" pitchFamily="18" charset="0"/>
                <a:ea typeface="Calibri" panose="020F0502020204030204" pitchFamily="34" charset="0"/>
                <a:cs typeface="Simplified Arabic" panose="02020603050405020304" pitchFamily="18"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a:lnSpc>
                <a:spcPct val="150000"/>
              </a:lnSpc>
              <a:spcBef>
                <a:spcPts val="0"/>
              </a:spcBef>
              <a:spcAft>
                <a:spcPts val="1000"/>
              </a:spcAft>
              <a:buSzPts val="1600"/>
              <a:buFont typeface="+mj-lt"/>
              <a:buAutoNum type="arabicPeriod"/>
            </a:pPr>
            <a:r>
              <a:rPr lang="ar-SY" sz="1800" dirty="0">
                <a:effectLst/>
                <a:latin typeface="Times New Roman" panose="02020603050405020304" pitchFamily="18" charset="0"/>
                <a:ea typeface="Calibri" panose="020F0502020204030204" pitchFamily="34" charset="0"/>
                <a:cs typeface="Simplified Arabic" panose="02020603050405020304" pitchFamily="18" charset="-78"/>
              </a:rPr>
              <a:t>تحديد مواقع مورثات الديهيدرين المسؤولة جزئياً عن تحسين تحمل الجفاف.</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234345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D657B-3D37-4852-AF3E-9A1D37E43C55}"/>
              </a:ext>
            </a:extLst>
          </p:cNvPr>
          <p:cNvSpPr txBox="1"/>
          <p:nvPr/>
        </p:nvSpPr>
        <p:spPr>
          <a:xfrm>
            <a:off x="6444208" y="188640"/>
            <a:ext cx="2502024" cy="523220"/>
          </a:xfrm>
          <a:prstGeom prst="rect">
            <a:avLst/>
          </a:prstGeom>
          <a:noFill/>
        </p:spPr>
        <p:txBody>
          <a:bodyPr wrap="square">
            <a:spAutoFit/>
          </a:bodyPr>
          <a:lstStyle/>
          <a:p>
            <a:r>
              <a:rPr lang="ar-SA" sz="2800" b="1">
                <a:effectLst>
                  <a:outerShdw blurRad="38100" dist="38100" dir="2700000" algn="tl">
                    <a:srgbClr val="000000">
                      <a:alpha val="43137"/>
                    </a:srgbClr>
                  </a:outerShdw>
                </a:effectLst>
                <a:ea typeface="Calibri" panose="020F0502020204030204" pitchFamily="34" charset="0"/>
                <a:cs typeface="Simplified Arabic" panose="02020603050405020304" pitchFamily="18" charset="-78"/>
              </a:rPr>
              <a:t>مواد البحث وطرائقه </a:t>
            </a:r>
            <a:endParaRPr lang="en-US" sz="2800"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DC4575A8-24CB-446C-BBBD-7B123562E72D}"/>
              </a:ext>
            </a:extLst>
          </p:cNvPr>
          <p:cNvSpPr txBox="1"/>
          <p:nvPr/>
        </p:nvSpPr>
        <p:spPr>
          <a:xfrm>
            <a:off x="7596336" y="908720"/>
            <a:ext cx="1547664" cy="400110"/>
          </a:xfrm>
          <a:prstGeom prst="rect">
            <a:avLst/>
          </a:prstGeom>
          <a:noFill/>
        </p:spPr>
        <p:txBody>
          <a:bodyPr wrap="square">
            <a:spAutoFit/>
          </a:bodyPr>
          <a:lstStyle/>
          <a:p>
            <a:r>
              <a:rPr lang="ar-SA" sz="2000" b="1" dirty="0">
                <a:effectLst>
                  <a:outerShdw blurRad="38100" dist="38100" dir="2700000" algn="tl">
                    <a:srgbClr val="000000">
                      <a:alpha val="43137"/>
                    </a:srgbClr>
                  </a:outerShdw>
                </a:effectLst>
                <a:ea typeface="Calibri" panose="020F0502020204030204" pitchFamily="34" charset="0"/>
                <a:cs typeface="Simplified Arabic" panose="02020603050405020304" pitchFamily="18" charset="-78"/>
              </a:rPr>
              <a:t>المادة النباتية </a:t>
            </a:r>
            <a:endParaRPr lang="en-US" sz="2000"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EF695B2B-2696-40FF-873F-C2C03B2F4BCB}"/>
              </a:ext>
            </a:extLst>
          </p:cNvPr>
          <p:cNvSpPr txBox="1"/>
          <p:nvPr/>
        </p:nvSpPr>
        <p:spPr>
          <a:xfrm>
            <a:off x="395536" y="1512724"/>
            <a:ext cx="8550696" cy="1463734"/>
          </a:xfrm>
          <a:prstGeom prst="rect">
            <a:avLst/>
          </a:prstGeom>
          <a:noFill/>
        </p:spPr>
        <p:txBody>
          <a:bodyPr wrap="square">
            <a:spAutoFit/>
          </a:bodyPr>
          <a:lstStyle/>
          <a:p>
            <a:pPr marL="0" marR="0" algn="just" rtl="1">
              <a:lnSpc>
                <a:spcPct val="115000"/>
              </a:lnSpc>
              <a:spcBef>
                <a:spcPts val="600"/>
              </a:spcBef>
              <a:spcAft>
                <a:spcPts val="1000"/>
              </a:spcAft>
              <a:tabLst>
                <a:tab pos="4568190" algn="l"/>
              </a:tabLst>
            </a:pPr>
            <a:r>
              <a:rPr lang="ar-SA" dirty="0">
                <a:effectLst/>
                <a:latin typeface="Simplified Arabic" panose="02020603050405020304" pitchFamily="18" charset="-78"/>
                <a:ea typeface="Calibri" panose="020F0502020204030204" pitchFamily="34" charset="0"/>
                <a:cs typeface="Simplified Arabic" panose="02020603050405020304" pitchFamily="18" charset="-78"/>
              </a:rPr>
              <a:t> تتألف المادة النباتية من عشرة طرز من القمح والتي تم الحصول عليها من مركز البحوث الزراعية وهذه الطرز هي:</a:t>
            </a:r>
            <a:endParaRPr lang="en-US" dirty="0">
              <a:effectLst/>
              <a:latin typeface="Simplified Arabic" panose="02020603050405020304" pitchFamily="18" charset="-78"/>
              <a:ea typeface="Calibri" panose="020F0502020204030204" pitchFamily="34" charset="0"/>
              <a:cs typeface="Simplified Arabic" panose="02020603050405020304" pitchFamily="18" charset="-78"/>
            </a:endParaRPr>
          </a:p>
          <a:p>
            <a:pPr marL="0" marR="0" algn="just" rtl="1">
              <a:lnSpc>
                <a:spcPct val="150000"/>
              </a:lnSpc>
              <a:spcBef>
                <a:spcPts val="0"/>
              </a:spcBef>
              <a:spcAft>
                <a:spcPts val="1000"/>
              </a:spcAft>
            </a:pPr>
            <a:r>
              <a:rPr lang="ar-SY" b="1" dirty="0">
                <a:effectLst/>
                <a:latin typeface="Simplified Arabic" panose="02020603050405020304" pitchFamily="18" charset="-78"/>
                <a:ea typeface="Calibri" panose="020F0502020204030204" pitchFamily="34" charset="0"/>
                <a:cs typeface="Simplified Arabic" panose="02020603050405020304" pitchFamily="18" charset="-78"/>
              </a:rPr>
              <a:t>القمح القاسي (</a:t>
            </a:r>
            <a:r>
              <a:rPr lang="ar-SY" dirty="0">
                <a:effectLst/>
                <a:latin typeface="Simplified Arabic" panose="02020603050405020304" pitchFamily="18" charset="-78"/>
                <a:ea typeface="Times New Roman" panose="02020603050405020304" pitchFamily="18" charset="0"/>
                <a:cs typeface="Simplified Arabic" panose="02020603050405020304" pitchFamily="18" charset="-78"/>
              </a:rPr>
              <a:t>حوراني ، شام 3</a:t>
            </a:r>
            <a:r>
              <a:rPr lang="ar-SY" b="1" dirty="0">
                <a:effectLst/>
                <a:latin typeface="Simplified Arabic" panose="02020603050405020304" pitchFamily="18" charset="-78"/>
                <a:ea typeface="Times New Roman" panose="02020603050405020304" pitchFamily="18" charset="0"/>
                <a:cs typeface="Simplified Arabic" panose="02020603050405020304" pitchFamily="18" charset="-78"/>
              </a:rPr>
              <a:t> ، </a:t>
            </a:r>
            <a:r>
              <a:rPr lang="ar-SY" dirty="0">
                <a:effectLst/>
                <a:latin typeface="Simplified Arabic" panose="02020603050405020304" pitchFamily="18" charset="-78"/>
                <a:ea typeface="Times New Roman" panose="02020603050405020304" pitchFamily="18" charset="0"/>
                <a:cs typeface="Simplified Arabic" panose="02020603050405020304" pitchFamily="18" charset="-78"/>
              </a:rPr>
              <a:t>شام 5 ،</a:t>
            </a:r>
            <a:r>
              <a:rPr lang="ar-SY" b="1" dirty="0">
                <a:effectLst/>
                <a:latin typeface="Simplified Arabic" panose="02020603050405020304" pitchFamily="18" charset="-78"/>
                <a:ea typeface="Times New Roman" panose="02020603050405020304" pitchFamily="18" charset="0"/>
                <a:cs typeface="Simplified Arabic" panose="02020603050405020304" pitchFamily="18" charset="-78"/>
              </a:rPr>
              <a:t> </a:t>
            </a:r>
            <a:r>
              <a:rPr lang="ar-SY" dirty="0">
                <a:effectLst/>
                <a:latin typeface="Simplified Arabic" panose="02020603050405020304" pitchFamily="18" charset="-78"/>
                <a:ea typeface="Times New Roman" panose="02020603050405020304" pitchFamily="18" charset="0"/>
                <a:cs typeface="Simplified Arabic" panose="02020603050405020304" pitchFamily="18" charset="-78"/>
              </a:rPr>
              <a:t>بحوث 9 ، اكساد 65</a:t>
            </a:r>
            <a:r>
              <a:rPr lang="ar-SY" b="1" dirty="0">
                <a:effectLst/>
                <a:latin typeface="Simplified Arabic" panose="02020603050405020304" pitchFamily="18" charset="-78"/>
                <a:ea typeface="Calibri" panose="020F0502020204030204" pitchFamily="34" charset="0"/>
                <a:cs typeface="Simplified Arabic" panose="02020603050405020304" pitchFamily="18" charset="-78"/>
              </a:rPr>
              <a:t>).</a:t>
            </a:r>
            <a:endParaRPr lang="en-US" dirty="0">
              <a:effectLst/>
              <a:latin typeface="Simplified Arabic" panose="02020603050405020304" pitchFamily="18" charset="-78"/>
              <a:ea typeface="Calibri" panose="020F0502020204030204" pitchFamily="34" charset="0"/>
              <a:cs typeface="Simplified Arabic" panose="02020603050405020304" pitchFamily="18" charset="-78"/>
            </a:endParaRPr>
          </a:p>
          <a:p>
            <a:pPr marL="0" marR="0" algn="just" rtl="1">
              <a:lnSpc>
                <a:spcPct val="150000"/>
              </a:lnSpc>
              <a:spcBef>
                <a:spcPts val="0"/>
              </a:spcBef>
              <a:spcAft>
                <a:spcPts val="1000"/>
              </a:spcAft>
            </a:pPr>
            <a:r>
              <a:rPr lang="ar-SY" b="1" dirty="0">
                <a:effectLst/>
                <a:latin typeface="Simplified Arabic" panose="02020603050405020304" pitchFamily="18" charset="-78"/>
                <a:ea typeface="Calibri" panose="020F0502020204030204" pitchFamily="34" charset="0"/>
                <a:cs typeface="Simplified Arabic" panose="02020603050405020304" pitchFamily="18" charset="-78"/>
              </a:rPr>
              <a:t>القمح الطري(</a:t>
            </a:r>
            <a:r>
              <a:rPr lang="ar-SY" dirty="0">
                <a:effectLst/>
                <a:latin typeface="Simplified Arabic" panose="02020603050405020304" pitchFamily="18" charset="-78"/>
                <a:ea typeface="Times New Roman" panose="02020603050405020304" pitchFamily="18" charset="0"/>
                <a:cs typeface="Simplified Arabic" panose="02020603050405020304" pitchFamily="18" charset="-78"/>
              </a:rPr>
              <a:t>شام 10</a:t>
            </a:r>
            <a:r>
              <a:rPr lang="ar-SY" b="1" dirty="0">
                <a:effectLst/>
                <a:latin typeface="Simplified Arabic" panose="02020603050405020304" pitchFamily="18" charset="-78"/>
                <a:ea typeface="Times New Roman" panose="02020603050405020304" pitchFamily="18" charset="0"/>
                <a:cs typeface="Simplified Arabic" panose="02020603050405020304" pitchFamily="18" charset="-78"/>
              </a:rPr>
              <a:t> ، </a:t>
            </a:r>
            <a:r>
              <a:rPr lang="ar-SY" dirty="0">
                <a:effectLst/>
                <a:latin typeface="Simplified Arabic" panose="02020603050405020304" pitchFamily="18" charset="-78"/>
                <a:ea typeface="Times New Roman" panose="02020603050405020304" pitchFamily="18" charset="0"/>
                <a:cs typeface="Simplified Arabic" panose="02020603050405020304" pitchFamily="18" charset="-78"/>
              </a:rPr>
              <a:t>بحوث 10</a:t>
            </a:r>
            <a:r>
              <a:rPr lang="ar-SY" b="1" dirty="0">
                <a:effectLst/>
                <a:latin typeface="Simplified Arabic" panose="02020603050405020304" pitchFamily="18" charset="-78"/>
                <a:ea typeface="Times New Roman" panose="02020603050405020304" pitchFamily="18" charset="0"/>
                <a:cs typeface="Simplified Arabic" panose="02020603050405020304" pitchFamily="18" charset="-78"/>
              </a:rPr>
              <a:t> ، </a:t>
            </a:r>
            <a:r>
              <a:rPr lang="ar-SY" dirty="0">
                <a:effectLst/>
                <a:latin typeface="Simplified Arabic" panose="02020603050405020304" pitchFamily="18" charset="-78"/>
                <a:ea typeface="Times New Roman" panose="02020603050405020304" pitchFamily="18" charset="0"/>
                <a:cs typeface="Simplified Arabic" panose="02020603050405020304" pitchFamily="18" charset="-78"/>
              </a:rPr>
              <a:t>دوما 2</a:t>
            </a:r>
            <a:r>
              <a:rPr lang="ar-SY" b="1" dirty="0">
                <a:effectLst/>
                <a:latin typeface="Simplified Arabic" panose="02020603050405020304" pitchFamily="18" charset="-78"/>
                <a:ea typeface="Times New Roman" panose="02020603050405020304" pitchFamily="18" charset="0"/>
                <a:cs typeface="Simplified Arabic" panose="02020603050405020304" pitchFamily="18" charset="-78"/>
              </a:rPr>
              <a:t> ، </a:t>
            </a:r>
            <a:r>
              <a:rPr lang="ar-SY" dirty="0">
                <a:effectLst/>
                <a:latin typeface="Simplified Arabic" panose="02020603050405020304" pitchFamily="18" charset="-78"/>
                <a:ea typeface="Times New Roman" panose="02020603050405020304" pitchFamily="18" charset="0"/>
                <a:cs typeface="Simplified Arabic" panose="02020603050405020304" pitchFamily="18" charset="-78"/>
              </a:rPr>
              <a:t>دوما 6</a:t>
            </a:r>
            <a:r>
              <a:rPr lang="ar-SY" b="1" dirty="0">
                <a:effectLst/>
                <a:latin typeface="Simplified Arabic" panose="02020603050405020304" pitchFamily="18" charset="-78"/>
                <a:ea typeface="Times New Roman" panose="02020603050405020304" pitchFamily="18" charset="0"/>
                <a:cs typeface="Simplified Arabic" panose="02020603050405020304" pitchFamily="18" charset="-78"/>
              </a:rPr>
              <a:t> ، </a:t>
            </a:r>
            <a:r>
              <a:rPr lang="ar-SY" dirty="0">
                <a:effectLst/>
                <a:latin typeface="Simplified Arabic" panose="02020603050405020304" pitchFamily="18" charset="-78"/>
                <a:ea typeface="Times New Roman" panose="02020603050405020304" pitchFamily="18" charset="0"/>
                <a:cs typeface="Simplified Arabic" panose="02020603050405020304" pitchFamily="18" charset="-78"/>
              </a:rPr>
              <a:t>جولان 2</a:t>
            </a:r>
            <a:r>
              <a:rPr lang="ar-SY" b="1" dirty="0">
                <a:effectLst/>
                <a:latin typeface="Simplified Arabic" panose="02020603050405020304" pitchFamily="18" charset="-78"/>
                <a:ea typeface="Calibri" panose="020F0502020204030204" pitchFamily="34" charset="0"/>
                <a:cs typeface="Simplified Arabic" panose="02020603050405020304" pitchFamily="18" charset="-78"/>
              </a:rPr>
              <a:t>).</a:t>
            </a:r>
            <a:endParaRPr lang="en-US" dirty="0">
              <a:latin typeface="Simplified Arabic" panose="02020603050405020304" pitchFamily="18" charset="-78"/>
              <a:cs typeface="Simplified Arabic" panose="02020603050405020304" pitchFamily="18" charset="-78"/>
            </a:endParaRPr>
          </a:p>
        </p:txBody>
      </p:sp>
      <p:sp>
        <p:nvSpPr>
          <p:cNvPr id="9" name="TextBox 8">
            <a:extLst>
              <a:ext uri="{FF2B5EF4-FFF2-40B4-BE49-F238E27FC236}">
                <a16:creationId xmlns:a16="http://schemas.microsoft.com/office/drawing/2014/main" id="{640F8159-18AC-438F-8A3A-82A19EA2469D}"/>
              </a:ext>
            </a:extLst>
          </p:cNvPr>
          <p:cNvSpPr txBox="1"/>
          <p:nvPr/>
        </p:nvSpPr>
        <p:spPr>
          <a:xfrm>
            <a:off x="7164288" y="3167390"/>
            <a:ext cx="1781944" cy="400110"/>
          </a:xfrm>
          <a:prstGeom prst="rect">
            <a:avLst/>
          </a:prstGeom>
          <a:noFill/>
        </p:spPr>
        <p:txBody>
          <a:bodyPr wrap="square">
            <a:spAutoFit/>
          </a:bodyPr>
          <a:lstStyle/>
          <a:p>
            <a:r>
              <a:rPr lang="ar-SA" sz="2000" b="1" dirty="0">
                <a:effectLst>
                  <a:outerShdw blurRad="38100" dist="38100" dir="2700000" algn="tl">
                    <a:srgbClr val="000000">
                      <a:alpha val="43137"/>
                    </a:srgbClr>
                  </a:outerShdw>
                </a:effectLst>
                <a:ea typeface="Calibri" panose="020F0502020204030204" pitchFamily="34" charset="0"/>
                <a:cs typeface="Simplified Arabic" panose="02020603050405020304" pitchFamily="18" charset="-78"/>
              </a:rPr>
              <a:t>مكان تنفيذ البحث </a:t>
            </a:r>
            <a:endParaRPr lang="en-US" sz="2000"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7700B100-B86B-4CEB-B040-99F6E0621868}"/>
              </a:ext>
            </a:extLst>
          </p:cNvPr>
          <p:cNvSpPr txBox="1"/>
          <p:nvPr/>
        </p:nvSpPr>
        <p:spPr>
          <a:xfrm>
            <a:off x="2267744" y="3777322"/>
            <a:ext cx="6678488" cy="400494"/>
          </a:xfrm>
          <a:prstGeom prst="rect">
            <a:avLst/>
          </a:prstGeom>
          <a:noFill/>
        </p:spPr>
        <p:txBody>
          <a:bodyPr wrap="square">
            <a:spAutoFit/>
          </a:bodyPr>
          <a:lstStyle/>
          <a:p>
            <a:pPr marL="0" marR="0" algn="just" rtl="1">
              <a:lnSpc>
                <a:spcPct val="115000"/>
              </a:lnSpc>
              <a:spcBef>
                <a:spcPts val="600"/>
              </a:spcBef>
              <a:spcAft>
                <a:spcPts val="1000"/>
              </a:spcAft>
              <a:tabLst>
                <a:tab pos="4568190" algn="l"/>
              </a:tabLst>
            </a:pPr>
            <a:r>
              <a:rPr lang="ar-SY" sz="1800" dirty="0">
                <a:effectLst/>
                <a:latin typeface="Calibri" panose="020F0502020204030204" pitchFamily="34" charset="0"/>
                <a:ea typeface="Calibri" panose="020F0502020204030204" pitchFamily="34" charset="0"/>
                <a:cs typeface="Simplified Arabic" panose="02020603050405020304" pitchFamily="18" charset="-78"/>
              </a:rPr>
              <a:t>مخابر كلية الزراعة في جامعة البعث ومخابر التقانات الحيوية في جامعة دمشق.</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37787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C1648-1FA7-4E36-91EA-13E2243EC452}"/>
              </a:ext>
            </a:extLst>
          </p:cNvPr>
          <p:cNvSpPr txBox="1"/>
          <p:nvPr/>
        </p:nvSpPr>
        <p:spPr>
          <a:xfrm>
            <a:off x="6804248" y="0"/>
            <a:ext cx="1540317" cy="400110"/>
          </a:xfrm>
          <a:prstGeom prst="rect">
            <a:avLst/>
          </a:prstGeom>
          <a:noFill/>
        </p:spPr>
        <p:txBody>
          <a:bodyPr wrap="square">
            <a:spAutoFit/>
          </a:bodyPr>
          <a:lstStyle/>
          <a:p>
            <a:r>
              <a:rPr lang="ar-SA" sz="2000" b="1" dirty="0">
                <a:effectLst/>
                <a:ea typeface="Calibri" panose="020F0502020204030204" pitchFamily="34" charset="0"/>
                <a:cs typeface="Simplified Arabic" panose="02020603050405020304" pitchFamily="18" charset="-78"/>
              </a:rPr>
              <a:t>طريقة الزراعة </a:t>
            </a:r>
            <a:endParaRPr lang="en-US" sz="2000" dirty="0"/>
          </a:p>
        </p:txBody>
      </p:sp>
      <p:sp>
        <p:nvSpPr>
          <p:cNvPr id="3" name="TextBox 2">
            <a:extLst>
              <a:ext uri="{FF2B5EF4-FFF2-40B4-BE49-F238E27FC236}">
                <a16:creationId xmlns:a16="http://schemas.microsoft.com/office/drawing/2014/main" id="{875A3959-3F0C-4C2B-AE47-1C5C13FBB0A4}"/>
              </a:ext>
            </a:extLst>
          </p:cNvPr>
          <p:cNvSpPr txBox="1"/>
          <p:nvPr/>
        </p:nvSpPr>
        <p:spPr>
          <a:xfrm>
            <a:off x="4220397" y="400110"/>
            <a:ext cx="4923603" cy="2862322"/>
          </a:xfrm>
          <a:prstGeom prst="rect">
            <a:avLst/>
          </a:prstGeom>
          <a:noFill/>
        </p:spPr>
        <p:txBody>
          <a:bodyPr wrap="square">
            <a:spAutoFit/>
          </a:bodyPr>
          <a:lstStyle/>
          <a:p>
            <a:pPr algn="r" rtl="1"/>
            <a:r>
              <a:rPr lang="ar-SA" sz="1800" dirty="0">
                <a:effectLst/>
                <a:latin typeface="Calibri" panose="020F0502020204030204" pitchFamily="34" charset="0"/>
                <a:ea typeface="Calibri" panose="020F0502020204030204" pitchFamily="34" charset="0"/>
                <a:cs typeface="Simplified Arabic" panose="02020603050405020304" pitchFamily="18" charset="-78"/>
              </a:rPr>
              <a:t>تم زرع البذور أولاً في أطباق بتري لتسريع عملية الإنبات بمعدل 5 بذور في كل طبق, غطيت الأطباق منعاً لفقد الماء بالتبخر, ويتم تحضين الأطباق على درجة حرارة 20 ± 2 مْ,  ثم نقلت البادرات إلى أصص, </a:t>
            </a:r>
            <a:r>
              <a:rPr lang="ar-LB" sz="1800" dirty="0">
                <a:solidFill>
                  <a:srgbClr val="171717"/>
                </a:solidFill>
                <a:effectLst/>
                <a:latin typeface="Calibri" panose="020F0502020204030204" pitchFamily="34" charset="0"/>
                <a:ea typeface="Calibri" panose="020F0502020204030204" pitchFamily="34" charset="0"/>
                <a:cs typeface="Simplified Arabic" panose="02020603050405020304" pitchFamily="18" charset="-78"/>
              </a:rPr>
              <a:t>ووضعت الأصص تحت غطاء من البولي ايثلين الشفاف وذلك لتفادي تعرض النباتات للأمطار</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ثم تم تعريض البادرة بمرحلة 3 أوراق حقيقية إلى الإجهاد الجفافي باستخدام تركيزين من البولي إيتيلين غليكول </a:t>
            </a:r>
            <a:r>
              <a:rPr lang="en-US" sz="1800" dirty="0">
                <a:effectLst/>
                <a:latin typeface="Simplified Arabic" panose="02020603050405020304" pitchFamily="18" charset="-78"/>
                <a:ea typeface="Calibri" panose="020F0502020204030204" pitchFamily="34" charset="0"/>
                <a:cs typeface="Arial" panose="020B0604020202020204" pitchFamily="34" charset="0"/>
              </a:rPr>
              <a:t>PEG6000 </a:t>
            </a:r>
            <a:r>
              <a:rPr lang="ar-SY" sz="1800" dirty="0">
                <a:effectLst/>
                <a:latin typeface="Calibri" panose="020F0502020204030204" pitchFamily="34" charset="0"/>
                <a:ea typeface="Calibri" panose="020F0502020204030204" pitchFamily="34" charset="0"/>
                <a:cs typeface="Simplified Arabic" panose="02020603050405020304" pitchFamily="18" charset="-78"/>
              </a:rPr>
              <a:t>(-6, -12) </a:t>
            </a:r>
            <a:r>
              <a:rPr lang="ar-SA" sz="1800" dirty="0">
                <a:effectLst/>
                <a:latin typeface="Calibri" panose="020F0502020204030204" pitchFamily="34" charset="0"/>
                <a:ea typeface="Calibri" panose="020F0502020204030204" pitchFamily="34" charset="0"/>
                <a:cs typeface="Simplified Arabic" panose="02020603050405020304" pitchFamily="18" charset="-78"/>
              </a:rPr>
              <a:t> بار, بالإضافة إلى عينات تحتوي على ماء مقطر فقط، تعد كشاهد, ثم تم إجراء التجارب على العينات المختبرة  وذلك بعد (24 , 48 , 72 ) ساعة من التعريض للإجهاد.</a:t>
            </a:r>
            <a:endParaRPr lang="en-US" dirty="0"/>
          </a:p>
        </p:txBody>
      </p:sp>
      <p:pic>
        <p:nvPicPr>
          <p:cNvPr id="9" name="Picture 8">
            <a:extLst>
              <a:ext uri="{FF2B5EF4-FFF2-40B4-BE49-F238E27FC236}">
                <a16:creationId xmlns:a16="http://schemas.microsoft.com/office/drawing/2014/main" id="{7702BD88-1A02-4687-AC63-66D6A0DB70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8518" y="3420010"/>
            <a:ext cx="4995482" cy="3410951"/>
          </a:xfrm>
          <a:prstGeom prst="rect">
            <a:avLst/>
          </a:prstGeom>
          <a:ln>
            <a:noFill/>
          </a:ln>
          <a:effectLst>
            <a:softEdge rad="112500"/>
          </a:effectLst>
        </p:spPr>
      </p:pic>
      <p:pic>
        <p:nvPicPr>
          <p:cNvPr id="11" name="Picture 10">
            <a:extLst>
              <a:ext uri="{FF2B5EF4-FFF2-40B4-BE49-F238E27FC236}">
                <a16:creationId xmlns:a16="http://schemas.microsoft.com/office/drawing/2014/main" id="{42B9BA18-A89D-4393-96B4-DC6112A94E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79" y="12125"/>
            <a:ext cx="4076637" cy="6845875"/>
          </a:xfrm>
          <a:prstGeom prst="rect">
            <a:avLst/>
          </a:prstGeom>
          <a:ln>
            <a:noFill/>
          </a:ln>
          <a:effectLst>
            <a:softEdge rad="112500"/>
          </a:effectLst>
        </p:spPr>
      </p:pic>
    </p:spTree>
    <p:extLst>
      <p:ext uri="{BB962C8B-B14F-4D97-AF65-F5344CB8AC3E}">
        <p14:creationId xmlns:p14="http://schemas.microsoft.com/office/powerpoint/2010/main" val="22978891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5662</TotalTime>
  <Words>4993</Words>
  <Application>Microsoft Office PowerPoint</Application>
  <PresentationFormat>On-screen Show (4:3)</PresentationFormat>
  <Paragraphs>1951</Paragraphs>
  <Slides>39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Aldhabi</vt:lpstr>
      <vt:lpstr>Arial</vt:lpstr>
      <vt:lpstr>Calibri</vt:lpstr>
      <vt:lpstr>Century Gothic</vt:lpstr>
      <vt:lpstr>Simplified Arabic</vt:lpstr>
      <vt:lpstr>Symbol</vt:lpstr>
      <vt:lpstr>Times New Roman</vt:lpstr>
      <vt:lpstr>Wingdings</vt:lpstr>
      <vt:lpstr>Wingdings 3</vt:lpstr>
      <vt:lpstr>Wisp</vt:lpstr>
      <vt:lpstr>PowerPoint Presentation</vt:lpstr>
      <vt:lpstr>المقدمة</vt:lpstr>
      <vt:lpstr>الدراسة المرجعية</vt:lpstr>
      <vt:lpstr>المؤشرات البيوكيميائية</vt:lpstr>
      <vt:lpstr>المؤشرات الجزيئية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Ahmed-Under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NOURA</dc:creator>
  <cp:lastModifiedBy>abd alrahman karaja</cp:lastModifiedBy>
  <cp:revision>109</cp:revision>
  <dcterms:created xsi:type="dcterms:W3CDTF">2018-03-24T21:34:13Z</dcterms:created>
  <dcterms:modified xsi:type="dcterms:W3CDTF">2022-04-18T07:14:29Z</dcterms:modified>
</cp:coreProperties>
</file>